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4"/>
  </p:notesMasterIdLst>
  <p:sldIdLst>
    <p:sldId id="256" r:id="rId2"/>
    <p:sldId id="257" r:id="rId3"/>
    <p:sldId id="261" r:id="rId4"/>
    <p:sldId id="262" r:id="rId5"/>
    <p:sldId id="263" r:id="rId6"/>
    <p:sldId id="264" r:id="rId7"/>
    <p:sldId id="265" r:id="rId8"/>
    <p:sldId id="267" r:id="rId9"/>
    <p:sldId id="268" r:id="rId10"/>
    <p:sldId id="270" r:id="rId11"/>
    <p:sldId id="271" r:id="rId12"/>
    <p:sldId id="273"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4" r:id="rId31"/>
    <p:sldId id="296" r:id="rId32"/>
    <p:sldId id="297" r:id="rId33"/>
    <p:sldId id="298" r:id="rId34"/>
    <p:sldId id="299" r:id="rId35"/>
    <p:sldId id="300" r:id="rId36"/>
    <p:sldId id="301" r:id="rId37"/>
    <p:sldId id="302" r:id="rId38"/>
    <p:sldId id="303" r:id="rId39"/>
    <p:sldId id="304" r:id="rId40"/>
    <p:sldId id="306" r:id="rId41"/>
    <p:sldId id="307" r:id="rId42"/>
    <p:sldId id="308" r:id="rId43"/>
    <p:sldId id="309" r:id="rId44"/>
    <p:sldId id="310" r:id="rId45"/>
    <p:sldId id="311" r:id="rId46"/>
    <p:sldId id="312" r:id="rId47"/>
    <p:sldId id="313" r:id="rId48"/>
    <p:sldId id="314" r:id="rId49"/>
    <p:sldId id="315" r:id="rId50"/>
    <p:sldId id="316"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Lst>
  <p:sldSz cx="9144000" cy="5143500" type="screen16x9"/>
  <p:notesSz cx="6858000" cy="9144000"/>
  <p:embeddedFontLst>
    <p:embeddedFont>
      <p:font typeface="Lato" panose="020F0502020204030203" pitchFamily="34" charset="0"/>
      <p:regular r:id="rId75"/>
      <p:bold r:id="rId76"/>
      <p:italic r:id="rId77"/>
      <p:boldItalic r:id="rId78"/>
    </p:embeddedFont>
    <p:embeddedFont>
      <p:font typeface="Raleway"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DF47D1-43E1-41A5-BD57-AC94ED2D9A06}">
  <a:tblStyle styleId="{B7DF47D1-43E1-41A5-BD57-AC94ED2D9A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66" autoAdjust="0"/>
  </p:normalViewPr>
  <p:slideViewPr>
    <p:cSldViewPr snapToGrid="0">
      <p:cViewPr varScale="1">
        <p:scale>
          <a:sx n="123" d="100"/>
          <a:sy n="123" d="100"/>
        </p:scale>
        <p:origin x="102"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fa466fb0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fa466fb0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fa466fb0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fa466fb0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fa466fb0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fa466fb0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fa466fb0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fa466fb0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fa466fb01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fa466fb0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76a33f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76a33f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bf085ea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bf085ea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fa466fb0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fa466fb0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fa466fb0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fa466fb0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fa466fb0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fa466fb0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4c47b2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4c47b2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fa466fb0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fa466fb0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fa466fb01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fa466fb01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fa466fb01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fa466fb01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fa466fb01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fa466fb01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fa466fb01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fa466fb01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fa466fb01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fa466fb01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fa466fb01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fa466fb01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fa466fb0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fa466fb0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fa466fb01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fa466fb01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fa466fb0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fa466fb0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fa466fb0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fa466fb0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fa466fb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fa466fb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fa466fb0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fa466fb0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fa466fb0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fa466fb0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fa466fb0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fa466fb0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fa466fb0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fa466fb0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bfa466fb01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bfa466fb01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fa466fb0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fa466fb0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fa466fb01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bfa466fb0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fa466fb0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fa466fb0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fa466fb01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fa466fb01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fa466fb01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fa466fb01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fa466fb0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fa466fb0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fa466fb0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fa466fb0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fa466fb01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fa466fb01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fa466fb0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fa466fb0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bfa466fb0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bfa466fb0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bf085ea4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bf085ea4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76a33f2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76a33f2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fa466fb01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fa466fb01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bfa466fb01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bfa466fb01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fa466fb0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fa466fb0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b76a33f2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b76a33f2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fa466fb01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fa466fb01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fa466fb0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fa466fb0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b76a33f22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b76a33f22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fa466fb01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fa466fb01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fa466fb0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fa466fb0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fa466fb01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fa466fb01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b76a33f22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b76a33f22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bfa466fb01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bfa466fb01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b76a33f22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b76a33f2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fa466fb01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fa466fb01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76a33f22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76a33f22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fa466fb01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fa466fb01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bfa466fb01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bfa466fb01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bfa466fb01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bfa466fb01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395fa47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c395fa4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bfa466fb01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bfa466fb01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bfa466fb01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bfa466fb01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bfa466fb01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bfa466fb01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fa466fb01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fa466fb01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bfa466fb01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bfa466fb01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fa466fb01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fa466fb01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f085ea4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f085ea4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b7d84f5a1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b7d84f5a1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789206dc0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789206dc0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fa466fb0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fa466fb0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fa466fb01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fa466fb01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6.png"/><Relationship Id="rId7"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60816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a:t>
            </a:r>
            <a:endParaRPr dirty="0"/>
          </a:p>
          <a:p>
            <a:pPr marL="0" lvl="0" indent="0" algn="l" rtl="0">
              <a:spcBef>
                <a:spcPts val="0"/>
              </a:spcBef>
              <a:spcAft>
                <a:spcPts val="0"/>
              </a:spcAft>
              <a:buNone/>
            </a:pPr>
            <a:r>
              <a:rPr lang="en" dirty="0"/>
              <a:t>Introduction to machine learning</a:t>
            </a:r>
            <a:endParaRPr dirty="0"/>
          </a:p>
        </p:txBody>
      </p:sp>
      <p:sp>
        <p:nvSpPr>
          <p:cNvPr id="136" name="Google Shape;136;p17"/>
          <p:cNvSpPr txBox="1">
            <a:spLocks noGrp="1"/>
          </p:cNvSpPr>
          <p:nvPr>
            <p:ph type="subTitle" idx="1"/>
          </p:nvPr>
        </p:nvSpPr>
        <p:spPr>
          <a:xfrm>
            <a:off x="729600" y="34551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 </a:t>
            </a:r>
            <a:r>
              <a:rPr lang="en" sz="2100" b="0"/>
              <a:t>(labelled data)</a:t>
            </a:r>
            <a:endParaRPr sz="2100" b="0"/>
          </a:p>
        </p:txBody>
      </p:sp>
      <p:sp>
        <p:nvSpPr>
          <p:cNvPr id="237" name="Google Shape;237;p31"/>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Regression </a:t>
            </a:r>
            <a:endParaRPr sz="1600">
              <a:solidFill>
                <a:srgbClr val="FFFFFF"/>
              </a:solidFill>
            </a:endParaRPr>
          </a:p>
          <a:p>
            <a:pPr marL="0" lvl="0" indent="0" algn="l" rtl="0">
              <a:spcBef>
                <a:spcPts val="1600"/>
              </a:spcBef>
              <a:spcAft>
                <a:spcPts val="0"/>
              </a:spcAft>
              <a:buNone/>
            </a:pPr>
            <a:r>
              <a:rPr lang="en" sz="1600">
                <a:solidFill>
                  <a:srgbClr val="FFFFFF"/>
                </a:solidFill>
              </a:rPr>
              <a:t>Classification</a:t>
            </a:r>
            <a:endParaRPr sz="1600">
              <a:solidFill>
                <a:srgbClr val="FFFFFF"/>
              </a:solidFill>
            </a:endParaRPr>
          </a:p>
          <a:p>
            <a:pPr marL="0" lvl="0" indent="0" algn="l" rtl="0">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239" name="Google Shape;239;p31"/>
          <p:cNvPicPr preferRelativeResize="0"/>
          <p:nvPr/>
        </p:nvPicPr>
        <p:blipFill>
          <a:blip r:embed="rId3">
            <a:alphaModFix/>
          </a:blip>
          <a:stretch>
            <a:fillRect/>
          </a:stretch>
        </p:blipFill>
        <p:spPr>
          <a:xfrm>
            <a:off x="3828422" y="2501200"/>
            <a:ext cx="4146778" cy="1961625"/>
          </a:xfrm>
          <a:prstGeom prst="rect">
            <a:avLst/>
          </a:prstGeom>
          <a:noFill/>
          <a:ln>
            <a:noFill/>
          </a:ln>
        </p:spPr>
      </p:pic>
      <p:sp>
        <p:nvSpPr>
          <p:cNvPr id="240" name="Google Shape;240;p31"/>
          <p:cNvSpPr txBox="1"/>
          <p:nvPr/>
        </p:nvSpPr>
        <p:spPr>
          <a:xfrm>
            <a:off x="4430250" y="4462825"/>
            <a:ext cx="34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Discrete		Continuous</a:t>
            </a:r>
            <a:endParaRPr b="1"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a:t>
            </a:r>
            <a:endParaRPr/>
          </a:p>
        </p:txBody>
      </p:sp>
      <p:sp>
        <p:nvSpPr>
          <p:cNvPr id="246" name="Google Shape;246;p32"/>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Predictions based on a continuous number</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Predicted exam results based on educational background and previous results</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Predicted distance travelled by a space rocket based on last known location, speed and other conditions</a:t>
            </a:r>
            <a:br>
              <a:rPr lang="en" sz="1600">
                <a:solidFill>
                  <a:srgbClr val="FFFFFF"/>
                </a:solidFill>
              </a:rPr>
            </a:br>
            <a:endParaRPr sz="1600">
              <a:solidFill>
                <a:srgbClr val="FFFFFF"/>
              </a:solidFill>
            </a:endParaRPr>
          </a:p>
          <a:p>
            <a:pPr marL="45720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247" name="Google Shape;247;p32"/>
          <p:cNvPicPr preferRelativeResize="0"/>
          <p:nvPr/>
        </p:nvPicPr>
        <p:blipFill>
          <a:blip r:embed="rId3">
            <a:alphaModFix/>
          </a:blip>
          <a:stretch>
            <a:fillRect/>
          </a:stretch>
        </p:blipFill>
        <p:spPr>
          <a:xfrm>
            <a:off x="729450" y="1905325"/>
            <a:ext cx="2375623" cy="1518600"/>
          </a:xfrm>
          <a:prstGeom prst="rect">
            <a:avLst/>
          </a:prstGeom>
          <a:noFill/>
          <a:ln>
            <a:noFill/>
          </a:ln>
        </p:spPr>
      </p:pic>
      <p:pic>
        <p:nvPicPr>
          <p:cNvPr id="248" name="Google Shape;248;p32"/>
          <p:cNvPicPr preferRelativeResize="0"/>
          <p:nvPr/>
        </p:nvPicPr>
        <p:blipFill>
          <a:blip r:embed="rId4">
            <a:alphaModFix/>
          </a:blip>
          <a:stretch>
            <a:fillRect/>
          </a:stretch>
        </p:blipFill>
        <p:spPr>
          <a:xfrm>
            <a:off x="729450" y="3544775"/>
            <a:ext cx="2241735" cy="151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263" name="Google Shape;263;p34"/>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Discrete output of a limited number of classes</a:t>
            </a:r>
            <a:br>
              <a:rPr lang="en" sz="1600" dirty="0">
                <a:solidFill>
                  <a:srgbClr val="FFFFFF"/>
                </a:solidFill>
              </a:rPr>
            </a:b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E.g. if there’s only two outcomes (survived, not survived or paid loan interest, not paid) this will be binary classification (0,1)</a:t>
            </a:r>
            <a:br>
              <a:rPr lang="en" sz="1600" dirty="0">
                <a:solidFill>
                  <a:srgbClr val="FFFFFF"/>
                </a:solidFill>
              </a:rPr>
            </a:b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Any more than two outcomes (classes) And it is multi-class classification - e.g. self driving cars image recognition - cat, dog, traffic light, etc</a:t>
            </a:r>
            <a:endParaRPr sz="1600" dirty="0">
              <a:solidFill>
                <a:srgbClr val="FFFFFF"/>
              </a:solidFill>
            </a:endParaRPr>
          </a:p>
          <a:p>
            <a:pPr marL="0" lvl="0" indent="0" algn="l" rtl="0">
              <a:spcBef>
                <a:spcPts val="1600"/>
              </a:spcBef>
              <a:spcAft>
                <a:spcPts val="1600"/>
              </a:spcAft>
              <a:buNone/>
            </a:pPr>
            <a:endParaRPr sz="1800" dirty="0"/>
          </a:p>
        </p:txBody>
      </p:sp>
      <p:pic>
        <p:nvPicPr>
          <p:cNvPr id="264" name="Google Shape;264;p34"/>
          <p:cNvPicPr preferRelativeResize="0"/>
          <p:nvPr/>
        </p:nvPicPr>
        <p:blipFill>
          <a:blip r:embed="rId3">
            <a:alphaModFix/>
          </a:blip>
          <a:stretch>
            <a:fillRect/>
          </a:stretch>
        </p:blipFill>
        <p:spPr>
          <a:xfrm>
            <a:off x="192575" y="2189775"/>
            <a:ext cx="4046521" cy="199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relationships vs polynomial</a:t>
            </a:r>
            <a:endParaRPr/>
          </a:p>
        </p:txBody>
      </p:sp>
      <p:sp>
        <p:nvSpPr>
          <p:cNvPr id="278" name="Google Shape;278;p3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Linear is the use of straight lines to describe the patterns in data</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Polynomial is the use of non-straight lines to describe patterns in the data</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This isn’t as important for today but something to take note of</a:t>
            </a:r>
            <a:endParaRPr sz="1600">
              <a:solidFill>
                <a:srgbClr val="FFFFFF"/>
              </a:solidFill>
            </a:endParaRPr>
          </a:p>
          <a:p>
            <a:pPr marL="0" lvl="0" indent="0" algn="l" rtl="0">
              <a:spcBef>
                <a:spcPts val="1600"/>
              </a:spcBef>
              <a:spcAft>
                <a:spcPts val="1600"/>
              </a:spcAft>
              <a:buNone/>
            </a:pPr>
            <a:endParaRPr sz="1800"/>
          </a:p>
        </p:txBody>
      </p:sp>
      <p:pic>
        <p:nvPicPr>
          <p:cNvPr id="279" name="Google Shape;279;p36"/>
          <p:cNvPicPr preferRelativeResize="0"/>
          <p:nvPr/>
        </p:nvPicPr>
        <p:blipFill>
          <a:blip r:embed="rId3">
            <a:alphaModFix/>
          </a:blip>
          <a:stretch>
            <a:fillRect/>
          </a:stretch>
        </p:blipFill>
        <p:spPr>
          <a:xfrm>
            <a:off x="396350" y="2903025"/>
            <a:ext cx="3995300" cy="199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you need to remember for now</a:t>
            </a:r>
            <a:endParaRPr/>
          </a:p>
        </p:txBody>
      </p:sp>
      <p:sp>
        <p:nvSpPr>
          <p:cNvPr id="285" name="Google Shape;285;p37"/>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Supervised learning (labelled dependent variable)</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Regression (continuous variable output)</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Linear relationships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algebra - linear regression</a:t>
            </a:r>
            <a:endParaRPr/>
          </a:p>
        </p:txBody>
      </p:sp>
      <p:sp>
        <p:nvSpPr>
          <p:cNvPr id="291" name="Google Shape;291;p3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Plotting coordinates on graphs</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Drawing lines of best fit (y = mx + c) - </a:t>
            </a:r>
            <a:r>
              <a:rPr lang="en" sz="1600" u="sng">
                <a:solidFill>
                  <a:srgbClr val="FFFFFF"/>
                </a:solidFill>
              </a:rPr>
              <a:t>linear regression</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Creating predictions from our line of best fit</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Cost and loss functions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 - y graph</a:t>
            </a:r>
            <a:endParaRPr sz="3000"/>
          </a:p>
        </p:txBody>
      </p:sp>
      <p:sp>
        <p:nvSpPr>
          <p:cNvPr id="297" name="Google Shape;297;p3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Dependent and independent variables</a:t>
            </a:r>
            <a:endParaRPr sz="1300" dirty="0"/>
          </a:p>
          <a:p>
            <a:pPr marL="0" lvl="0" indent="0" algn="l" rtl="0">
              <a:lnSpc>
                <a:spcPct val="115000"/>
              </a:lnSpc>
              <a:spcBef>
                <a:spcPts val="1000"/>
              </a:spcBef>
              <a:spcAft>
                <a:spcPts val="0"/>
              </a:spcAft>
              <a:buNone/>
            </a:pPr>
            <a:r>
              <a:rPr lang="en" sz="1300" dirty="0"/>
              <a:t>Univariate linear regression</a:t>
            </a:r>
            <a:endParaRPr sz="1300" dirty="0"/>
          </a:p>
          <a:p>
            <a:pPr marL="0" lvl="0" indent="0" algn="l" rtl="0">
              <a:lnSpc>
                <a:spcPct val="115000"/>
              </a:lnSpc>
              <a:spcBef>
                <a:spcPts val="1000"/>
              </a:spcBef>
              <a:spcAft>
                <a:spcPts val="1000"/>
              </a:spcAft>
              <a:buNone/>
            </a:pPr>
            <a:r>
              <a:rPr lang="en" sz="1300" dirty="0"/>
              <a:t>What could this graph represent? Which one is the dependent variable?</a:t>
            </a:r>
            <a:endParaRPr sz="1300" dirty="0"/>
          </a:p>
        </p:txBody>
      </p:sp>
      <p:pic>
        <p:nvPicPr>
          <p:cNvPr id="298" name="Google Shape;298;p39"/>
          <p:cNvPicPr preferRelativeResize="0"/>
          <p:nvPr/>
        </p:nvPicPr>
        <p:blipFill>
          <a:blip r:embed="rId3">
            <a:alphaModFix/>
          </a:blip>
          <a:stretch>
            <a:fillRect/>
          </a:stretch>
        </p:blipFill>
        <p:spPr>
          <a:xfrm>
            <a:off x="4835963" y="500813"/>
            <a:ext cx="4029075" cy="402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coordinates </a:t>
            </a:r>
            <a:r>
              <a:rPr lang="en" sz="2000">
                <a:solidFill>
                  <a:schemeClr val="accent1"/>
                </a:solidFill>
                <a:latin typeface="Lato"/>
                <a:ea typeface="Lato"/>
                <a:cs typeface="Lato"/>
                <a:sym typeface="Lato"/>
              </a:rPr>
              <a:t>(x</a:t>
            </a:r>
            <a:r>
              <a:rPr lang="en" sz="2000" baseline="-25000">
                <a:solidFill>
                  <a:schemeClr val="accent1"/>
                </a:solidFill>
                <a:latin typeface="Lato"/>
                <a:ea typeface="Lato"/>
                <a:cs typeface="Lato"/>
                <a:sym typeface="Lato"/>
              </a:rPr>
              <a:t>i </a:t>
            </a:r>
            <a:r>
              <a:rPr lang="en" sz="2000">
                <a:solidFill>
                  <a:schemeClr val="accent1"/>
                </a:solidFill>
                <a:latin typeface="Lato"/>
                <a:ea typeface="Lato"/>
                <a:cs typeface="Lato"/>
                <a:sym typeface="Lato"/>
              </a:rPr>
              <a:t>, y</a:t>
            </a:r>
            <a:r>
              <a:rPr lang="en" sz="2000" baseline="-25000">
                <a:solidFill>
                  <a:schemeClr val="accent1"/>
                </a:solidFill>
                <a:latin typeface="Lato"/>
                <a:ea typeface="Lato"/>
                <a:cs typeface="Lato"/>
                <a:sym typeface="Lato"/>
              </a:rPr>
              <a:t>i</a:t>
            </a:r>
            <a:r>
              <a:rPr lang="en" sz="2000">
                <a:solidFill>
                  <a:schemeClr val="accent1"/>
                </a:solidFill>
                <a:latin typeface="Lato"/>
                <a:ea typeface="Lato"/>
                <a:cs typeface="Lato"/>
                <a:sym typeface="Lato"/>
              </a:rPr>
              <a:t>)</a:t>
            </a:r>
            <a:endParaRPr sz="2000">
              <a:solidFill>
                <a:schemeClr val="accent1"/>
              </a:solidFill>
              <a:latin typeface="Lato"/>
              <a:ea typeface="Lato"/>
              <a:cs typeface="Lato"/>
              <a:sym typeface="Lato"/>
            </a:endParaRPr>
          </a:p>
          <a:p>
            <a:pPr marL="0" lvl="0" indent="0" algn="l" rtl="0">
              <a:spcBef>
                <a:spcPts val="0"/>
              </a:spcBef>
              <a:spcAft>
                <a:spcPts val="0"/>
              </a:spcAft>
              <a:buNone/>
            </a:pPr>
            <a:endParaRPr/>
          </a:p>
        </p:txBody>
      </p:sp>
      <p:sp>
        <p:nvSpPr>
          <p:cNvPr id="305" name="Google Shape;305;p40"/>
          <p:cNvSpPr txBox="1">
            <a:spLocks noGrp="1"/>
          </p:cNvSpPr>
          <p:nvPr>
            <p:ph type="subTitle" idx="1"/>
          </p:nvPr>
        </p:nvSpPr>
        <p:spPr>
          <a:xfrm>
            <a:off x="724950" y="3313925"/>
            <a:ext cx="3719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What might ‘i’ mean here?</a:t>
            </a:r>
            <a:endParaRPr sz="1300"/>
          </a:p>
          <a:p>
            <a:pPr marL="0" lvl="0" indent="0" algn="l" rtl="0">
              <a:lnSpc>
                <a:spcPct val="115000"/>
              </a:lnSpc>
              <a:spcBef>
                <a:spcPts val="1000"/>
              </a:spcBef>
              <a:spcAft>
                <a:spcPts val="0"/>
              </a:spcAft>
              <a:buNone/>
            </a:pPr>
            <a:r>
              <a:rPr lang="en" sz="1300"/>
              <a:t>Hint: placeholder</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endParaRPr sz="1300"/>
          </a:p>
        </p:txBody>
      </p:sp>
      <p:pic>
        <p:nvPicPr>
          <p:cNvPr id="306" name="Google Shape;306;p40"/>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307" name="Google Shape;307;p40"/>
          <p:cNvGraphicFramePr/>
          <p:nvPr/>
        </p:nvGraphicFramePr>
        <p:xfrm>
          <a:off x="4652050" y="150128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dirty="0"/>
                        <a:t>1</a:t>
                      </a:r>
                      <a:endParaRPr dirty="0"/>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dirty="0"/>
                        <a:t>5</a:t>
                      </a:r>
                      <a:endParaRPr dirty="0"/>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dirty="0"/>
                        <a:t>7</a:t>
                      </a:r>
                      <a:endParaRPr dirty="0"/>
                    </a:p>
                  </a:txBody>
                  <a:tcPr marL="91425" marR="91425" marT="91425" marB="91425"/>
                </a:tc>
                <a:extLst>
                  <a:ext uri="{0D108BD9-81ED-4DB2-BD59-A6C34878D82A}">
                    <a16:rowId xmlns:a16="http://schemas.microsoft.com/office/drawing/2014/main" val="10001"/>
                  </a:ext>
                </a:extLst>
              </a:tr>
            </a:tbl>
          </a:graphicData>
        </a:graphic>
      </p:graphicFrame>
      <p:sp>
        <p:nvSpPr>
          <p:cNvPr id="308" name="Google Shape;308;p40"/>
          <p:cNvSpPr txBox="1">
            <a:spLocks noGrp="1"/>
          </p:cNvSpPr>
          <p:nvPr>
            <p:ph type="subTitle" idx="1"/>
          </p:nvPr>
        </p:nvSpPr>
        <p:spPr>
          <a:xfrm>
            <a:off x="4687350" y="2551925"/>
            <a:ext cx="3719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What is x</a:t>
            </a:r>
            <a:r>
              <a:rPr lang="en" sz="1300" baseline="-25000" dirty="0"/>
              <a:t>1</a:t>
            </a:r>
            <a:r>
              <a:rPr lang="en" sz="1300" dirty="0"/>
              <a:t>?</a:t>
            </a:r>
            <a:endParaRPr sz="1300" dirty="0"/>
          </a:p>
          <a:p>
            <a:pPr marL="0" lvl="0" indent="0" algn="l" rtl="0">
              <a:lnSpc>
                <a:spcPct val="115000"/>
              </a:lnSpc>
              <a:spcBef>
                <a:spcPts val="1000"/>
              </a:spcBef>
              <a:spcAft>
                <a:spcPts val="0"/>
              </a:spcAft>
              <a:buNone/>
            </a:pPr>
            <a:r>
              <a:rPr lang="en" sz="1300" dirty="0"/>
              <a:t>What is y</a:t>
            </a:r>
            <a:r>
              <a:rPr lang="en" sz="1300" baseline="-25000" dirty="0"/>
              <a:t>3</a:t>
            </a:r>
            <a:r>
              <a:rPr lang="en" sz="1300" dirty="0"/>
              <a:t>?</a:t>
            </a:r>
            <a:endParaRPr sz="1300" dirty="0"/>
          </a:p>
          <a:p>
            <a:pPr marL="0" lvl="0" indent="0" algn="l" rtl="0">
              <a:lnSpc>
                <a:spcPct val="115000"/>
              </a:lnSpc>
              <a:spcBef>
                <a:spcPts val="1000"/>
              </a:spcBef>
              <a:spcAft>
                <a:spcPts val="1000"/>
              </a:spcAft>
              <a:buNone/>
            </a:pPr>
            <a:r>
              <a:rPr lang="en" sz="1300" dirty="0"/>
              <a:t>What is y when x is 5? What would i be?</a:t>
            </a:r>
            <a:endParaRPr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coordinates</a:t>
            </a:r>
            <a:endParaRPr sz="3000"/>
          </a:p>
        </p:txBody>
      </p:sp>
      <p:sp>
        <p:nvSpPr>
          <p:cNvPr id="314" name="Google Shape;314;p41"/>
          <p:cNvSpPr txBox="1">
            <a:spLocks noGrp="1"/>
          </p:cNvSpPr>
          <p:nvPr>
            <p:ph type="subTitle" idx="1"/>
          </p:nvPr>
        </p:nvSpPr>
        <p:spPr>
          <a:xfrm>
            <a:off x="462100" y="3313925"/>
            <a:ext cx="3767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Draw out the following table as a graph. Do you see a pattern in the data?</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0"/>
              </a:spcAft>
              <a:buNone/>
            </a:pPr>
            <a:r>
              <a:rPr lang="en" sz="1300" dirty="0"/>
              <a:t>Optional:</a:t>
            </a:r>
            <a:endParaRPr sz="1300" dirty="0"/>
          </a:p>
          <a:p>
            <a:pPr marL="0" lvl="0" indent="0" algn="l" rtl="0">
              <a:lnSpc>
                <a:spcPct val="115000"/>
              </a:lnSpc>
              <a:spcBef>
                <a:spcPts val="1000"/>
              </a:spcBef>
              <a:spcAft>
                <a:spcPts val="1000"/>
              </a:spcAft>
              <a:buNone/>
            </a:pPr>
            <a:r>
              <a:rPr lang="en" sz="1300" dirty="0"/>
              <a:t>https://www.tutorialspoint.com/whiteboard.htm</a:t>
            </a:r>
            <a:endParaRPr sz="1300" dirty="0"/>
          </a:p>
        </p:txBody>
      </p:sp>
      <p:pic>
        <p:nvPicPr>
          <p:cNvPr id="315" name="Google Shape;315;p41"/>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316" name="Google Shape;316;p41"/>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50">
                <a:solidFill>
                  <a:srgbClr val="4A4F4F"/>
                </a:solidFill>
                <a:highlight>
                  <a:srgbClr val="FFFFFF"/>
                </a:highlight>
                <a:latin typeface="Times New Roman"/>
                <a:ea typeface="Times New Roman"/>
                <a:cs typeface="Times New Roman"/>
                <a:sym typeface="Times New Roman"/>
              </a:rPr>
              <a:t>Have a go</a:t>
            </a:r>
            <a:endParaRPr sz="1550">
              <a:solidFill>
                <a:srgbClr val="4A4F4F"/>
              </a:solidFill>
              <a:highlight>
                <a:srgbClr val="FFFFFF"/>
              </a:highlight>
            </a:endParaRPr>
          </a:p>
        </p:txBody>
      </p:sp>
      <p:graphicFrame>
        <p:nvGraphicFramePr>
          <p:cNvPr id="317" name="Google Shape;317;p41"/>
          <p:cNvGraphicFramePr/>
          <p:nvPr/>
        </p:nvGraphicFramePr>
        <p:xfrm>
          <a:off x="4701475" y="24986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dirty="0"/>
                        <a:t>14</a:t>
                      </a:r>
                      <a:endParaRPr dirty="0"/>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tc>
                <a:tc>
                  <a:txBody>
                    <a:bodyPr/>
                    <a:lstStyle/>
                    <a:p>
                      <a:pPr marL="0" lvl="0" indent="0" algn="l" rtl="0">
                        <a:spcBef>
                          <a:spcPts val="0"/>
                        </a:spcBef>
                        <a:spcAft>
                          <a:spcPts val="0"/>
                        </a:spcAft>
                        <a:buNone/>
                      </a:pPr>
                      <a:r>
                        <a:rPr lang="en"/>
                        <a:t>26</a:t>
                      </a:r>
                      <a:endParaRPr/>
                    </a:p>
                  </a:txBody>
                  <a:tcPr marL="91425" marR="91425" marT="91425" marB="91425"/>
                </a:tc>
                <a:tc>
                  <a:txBody>
                    <a:bodyPr/>
                    <a:lstStyle/>
                    <a:p>
                      <a:pPr marL="0" lvl="0" indent="0" algn="l" rtl="0">
                        <a:spcBef>
                          <a:spcPts val="0"/>
                        </a:spcBef>
                        <a:spcAft>
                          <a:spcPts val="0"/>
                        </a:spcAft>
                        <a:buNone/>
                      </a:pPr>
                      <a:r>
                        <a:rPr lang="en" dirty="0"/>
                        <a:t>32</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323" name="Google Shape;323;p4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Linear models describe a pattern in the data with a straight (linear) line</a:t>
            </a:r>
            <a:endParaRPr sz="1300"/>
          </a:p>
        </p:txBody>
      </p:sp>
      <p:sp>
        <p:nvSpPr>
          <p:cNvPr id="324" name="Google Shape;324;p42"/>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can we describe a line of best fit?</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There are two common ways in the beginning</a:t>
            </a:r>
            <a:endParaRPr sz="1500">
              <a:solidFill>
                <a:srgbClr val="4A4F4F"/>
              </a:solidFill>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Lesson concepts</a:t>
            </a:r>
            <a:endParaRPr sz="3000" dirty="0"/>
          </a:p>
        </p:txBody>
      </p:sp>
      <p:sp>
        <p:nvSpPr>
          <p:cNvPr id="142" name="Google Shape;142;p1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a:p>
            <a:pPr marL="0" lvl="0" indent="0" algn="l" rtl="0">
              <a:lnSpc>
                <a:spcPct val="115000"/>
              </a:lnSpc>
              <a:spcBef>
                <a:spcPts val="1000"/>
              </a:spcBef>
              <a:spcAft>
                <a:spcPts val="1000"/>
              </a:spcAft>
              <a:buNone/>
            </a:pPr>
            <a:r>
              <a:rPr lang="en" sz="1300"/>
              <a:t>Machine learning fundamentals</a:t>
            </a:r>
            <a:endParaRPr sz="1300"/>
          </a:p>
        </p:txBody>
      </p:sp>
      <p:sp>
        <p:nvSpPr>
          <p:cNvPr id="143" name="Google Shape;143;p18"/>
          <p:cNvSpPr txBox="1"/>
          <p:nvPr/>
        </p:nvSpPr>
        <p:spPr>
          <a:xfrm>
            <a:off x="4701475" y="232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350" dirty="0">
                <a:solidFill>
                  <a:srgbClr val="4A4F4F"/>
                </a:solidFill>
                <a:highlight>
                  <a:srgbClr val="FFFFFF"/>
                </a:highlight>
                <a:latin typeface="Lato"/>
                <a:ea typeface="Lato"/>
                <a:cs typeface="Lato"/>
                <a:sym typeface="Lato"/>
              </a:rPr>
              <a:t>Machine learning fundamentals: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Introduction to regression and classification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Matrix operations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Linear regression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Coding our first ML models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chemeClr val="lt1"/>
              </a:highlight>
              <a:latin typeface="Lato"/>
              <a:ea typeface="Lato"/>
              <a:cs typeface="Lato"/>
              <a:sym typeface="Lato"/>
            </a:endParaRPr>
          </a:p>
          <a:p>
            <a:pPr marL="457200" lvl="0" indent="0" algn="l" rtl="0">
              <a:lnSpc>
                <a:spcPct val="120000"/>
              </a:lnSpc>
              <a:spcBef>
                <a:spcPts val="0"/>
              </a:spcBef>
              <a:spcAft>
                <a:spcPts val="0"/>
              </a:spcAft>
              <a:buNone/>
            </a:pPr>
            <a:endParaRPr sz="1350" dirty="0">
              <a:solidFill>
                <a:srgbClr val="4A4F4F"/>
              </a:solidFill>
              <a:highlight>
                <a:schemeClr val="lt1"/>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331" name="Google Shape;331;p4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Expressing this visually and mathematically</a:t>
            </a:r>
            <a:endParaRPr sz="1300"/>
          </a:p>
        </p:txBody>
      </p:sp>
      <p:sp>
        <p:nvSpPr>
          <p:cNvPr id="332" name="Google Shape;332;p4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“What do I need to do to my input (x) to get my output (y)?”</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Y = mx + c</a:t>
            </a:r>
            <a:endParaRPr sz="1500">
              <a:solidFill>
                <a:srgbClr val="4A4F4F"/>
              </a:solidFill>
              <a:highlight>
                <a:srgbClr val="FFFFFF"/>
              </a:highlight>
              <a:latin typeface="Lato"/>
              <a:ea typeface="Lato"/>
              <a:cs typeface="Lato"/>
              <a:sym typeface="Lato"/>
            </a:endParaRPr>
          </a:p>
        </p:txBody>
      </p:sp>
      <p:pic>
        <p:nvPicPr>
          <p:cNvPr id="333" name="Google Shape;333;p43"/>
          <p:cNvPicPr preferRelativeResize="0"/>
          <p:nvPr/>
        </p:nvPicPr>
        <p:blipFill rotWithShape="1">
          <a:blip r:embed="rId3">
            <a:alphaModFix/>
          </a:blip>
          <a:srcRect r="67246"/>
          <a:stretch/>
        </p:blipFill>
        <p:spPr>
          <a:xfrm>
            <a:off x="6041538" y="323100"/>
            <a:ext cx="1478775"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39" name="Google Shape;339;p4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 describes the gradient of the line</a:t>
            </a:r>
            <a:endParaRPr sz="1300"/>
          </a:p>
          <a:p>
            <a:pPr marL="0" lvl="0" indent="0" algn="l" rtl="0">
              <a:lnSpc>
                <a:spcPct val="115000"/>
              </a:lnSpc>
              <a:spcBef>
                <a:spcPts val="1000"/>
              </a:spcBef>
              <a:spcAft>
                <a:spcPts val="1000"/>
              </a:spcAft>
              <a:buNone/>
            </a:pPr>
            <a:r>
              <a:rPr lang="en" sz="1300"/>
              <a:t>c describes the y-intercept</a:t>
            </a:r>
            <a:endParaRPr sz="1300"/>
          </a:p>
        </p:txBody>
      </p:sp>
      <p:pic>
        <p:nvPicPr>
          <p:cNvPr id="340" name="Google Shape;340;p44"/>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41" name="Google Shape;341;p44"/>
          <p:cNvPicPr preferRelativeResize="0"/>
          <p:nvPr/>
        </p:nvPicPr>
        <p:blipFill rotWithShape="1">
          <a:blip r:embed="rId4">
            <a:alphaModFix/>
          </a:blip>
          <a:srcRect l="53246"/>
          <a:stretch/>
        </p:blipFill>
        <p:spPr>
          <a:xfrm>
            <a:off x="5560850" y="332875"/>
            <a:ext cx="2110850" cy="2533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47" name="Google Shape;347;p4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Calculating c - the y-intercept</a:t>
            </a:r>
            <a:endParaRPr sz="1300"/>
          </a:p>
          <a:p>
            <a:pPr marL="0" lvl="0" indent="0" algn="l" rtl="0">
              <a:lnSpc>
                <a:spcPct val="115000"/>
              </a:lnSpc>
              <a:spcBef>
                <a:spcPts val="1000"/>
              </a:spcBef>
              <a:spcAft>
                <a:spcPts val="1000"/>
              </a:spcAft>
              <a:buNone/>
            </a:pPr>
            <a:endParaRPr sz="1300"/>
          </a:p>
        </p:txBody>
      </p:sp>
      <p:pic>
        <p:nvPicPr>
          <p:cNvPr id="348" name="Google Shape;348;p45"/>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49" name="Google Shape;349;p45"/>
          <p:cNvPicPr preferRelativeResize="0"/>
          <p:nvPr/>
        </p:nvPicPr>
        <p:blipFill rotWithShape="1">
          <a:blip r:embed="rId4">
            <a:alphaModFix/>
          </a:blip>
          <a:srcRect t="39497" b="7364"/>
          <a:stretch/>
        </p:blipFill>
        <p:spPr>
          <a:xfrm>
            <a:off x="4634475" y="1318650"/>
            <a:ext cx="4429026" cy="1568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55" name="Google Shape;355;p4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m describes the gradient of the line</a:t>
            </a:r>
            <a:endParaRPr sz="1300" dirty="0"/>
          </a:p>
          <a:p>
            <a:pPr marL="0" lvl="0" indent="0" algn="l" rtl="0">
              <a:lnSpc>
                <a:spcPct val="115000"/>
              </a:lnSpc>
              <a:spcBef>
                <a:spcPts val="1000"/>
              </a:spcBef>
              <a:spcAft>
                <a:spcPts val="0"/>
              </a:spcAft>
              <a:buNone/>
            </a:pPr>
            <a:r>
              <a:rPr lang="en" sz="1300" dirty="0"/>
              <a:t>c describes the y-intercept</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1000"/>
              </a:spcAft>
              <a:buNone/>
            </a:pPr>
            <a:r>
              <a:rPr lang="en" sz="1300" dirty="0"/>
              <a:t>Note: m is also known as the </a:t>
            </a:r>
            <a:r>
              <a:rPr lang="en" sz="1300" u="sng" dirty="0"/>
              <a:t>coefficient</a:t>
            </a:r>
            <a:endParaRPr sz="1300" u="sng" dirty="0"/>
          </a:p>
        </p:txBody>
      </p:sp>
      <p:pic>
        <p:nvPicPr>
          <p:cNvPr id="356" name="Google Shape;356;p46"/>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57" name="Google Shape;357;p46"/>
          <p:cNvPicPr preferRelativeResize="0"/>
          <p:nvPr/>
        </p:nvPicPr>
        <p:blipFill rotWithShape="1">
          <a:blip r:embed="rId4">
            <a:alphaModFix/>
          </a:blip>
          <a:srcRect l="7646" t="18140" b="7698"/>
          <a:stretch/>
        </p:blipFill>
        <p:spPr>
          <a:xfrm>
            <a:off x="4312920" y="508000"/>
            <a:ext cx="4831080" cy="2390850"/>
          </a:xfrm>
          <a:prstGeom prst="rect">
            <a:avLst/>
          </a:prstGeom>
          <a:noFill/>
          <a:ln>
            <a:noFill/>
          </a:ln>
        </p:spPr>
      </p:pic>
      <p:pic>
        <p:nvPicPr>
          <p:cNvPr id="358" name="Google Shape;358;p46"/>
          <p:cNvPicPr preferRelativeResize="0"/>
          <p:nvPr/>
        </p:nvPicPr>
        <p:blipFill rotWithShape="1">
          <a:blip r:embed="rId5">
            <a:alphaModFix/>
          </a:blip>
          <a:srcRect l="53247" t="61074" r="3733" b="11963"/>
          <a:stretch/>
        </p:blipFill>
        <p:spPr>
          <a:xfrm>
            <a:off x="806200" y="2099600"/>
            <a:ext cx="1942200" cy="683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65" name="Google Shape;365;p4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Examples</a:t>
            </a:r>
            <a:endParaRPr sz="1300" dirty="0"/>
          </a:p>
        </p:txBody>
      </p:sp>
      <p:pic>
        <p:nvPicPr>
          <p:cNvPr id="366" name="Google Shape;366;p47"/>
          <p:cNvPicPr preferRelativeResize="0"/>
          <p:nvPr/>
        </p:nvPicPr>
        <p:blipFill>
          <a:blip r:embed="rId3">
            <a:alphaModFix/>
          </a:blip>
          <a:stretch>
            <a:fillRect/>
          </a:stretch>
        </p:blipFill>
        <p:spPr>
          <a:xfrm>
            <a:off x="5639800" y="3257475"/>
            <a:ext cx="2660550" cy="1886025"/>
          </a:xfrm>
          <a:prstGeom prst="rect">
            <a:avLst/>
          </a:prstGeom>
          <a:noFill/>
          <a:ln>
            <a:noFill/>
          </a:ln>
        </p:spPr>
      </p:pic>
      <p:sp>
        <p:nvSpPr>
          <p:cNvPr id="368" name="Google Shape;368;p47"/>
          <p:cNvSpPr txBox="1">
            <a:spLocks noGrp="1"/>
          </p:cNvSpPr>
          <p:nvPr>
            <p:ph type="subTitle" idx="1"/>
          </p:nvPr>
        </p:nvSpPr>
        <p:spPr>
          <a:xfrm>
            <a:off x="5039525" y="1318650"/>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arenR"/>
            </a:pPr>
            <a:r>
              <a:rPr lang="en" sz="1300" dirty="0"/>
              <a:t>Y = x + 4</a:t>
            </a:r>
            <a:endParaRPr sz="1300" dirty="0"/>
          </a:p>
          <a:p>
            <a:pPr marL="457200" lvl="0" indent="-311150" algn="l" rtl="0">
              <a:lnSpc>
                <a:spcPct val="115000"/>
              </a:lnSpc>
              <a:spcBef>
                <a:spcPts val="0"/>
              </a:spcBef>
              <a:spcAft>
                <a:spcPts val="0"/>
              </a:spcAft>
              <a:buSzPts val="1300"/>
              <a:buAutoNum type="arabicParenR"/>
            </a:pPr>
            <a:r>
              <a:rPr lang="en" sz="1300" dirty="0"/>
              <a:t>Y = x - 2</a:t>
            </a:r>
            <a:endParaRPr sz="1300" dirty="0"/>
          </a:p>
          <a:p>
            <a:pPr marL="457200" lvl="0" indent="-311150" algn="l" rtl="0">
              <a:lnSpc>
                <a:spcPct val="115000"/>
              </a:lnSpc>
              <a:spcBef>
                <a:spcPts val="0"/>
              </a:spcBef>
              <a:spcAft>
                <a:spcPts val="0"/>
              </a:spcAft>
              <a:buSzPts val="1300"/>
              <a:buAutoNum type="arabicParenR"/>
            </a:pPr>
            <a:r>
              <a:rPr lang="en" sz="1300" dirty="0"/>
              <a:t>Y = 3x + 1</a:t>
            </a:r>
            <a:endParaRPr sz="1300" dirty="0"/>
          </a:p>
          <a:p>
            <a:pPr marL="457200" lvl="0" indent="-311150" algn="l" rtl="0">
              <a:lnSpc>
                <a:spcPct val="115000"/>
              </a:lnSpc>
              <a:spcBef>
                <a:spcPts val="0"/>
              </a:spcBef>
              <a:spcAft>
                <a:spcPts val="0"/>
              </a:spcAft>
              <a:buSzPts val="1300"/>
              <a:buAutoNum type="arabicParenR"/>
            </a:pPr>
            <a:r>
              <a:rPr lang="en" sz="1300" dirty="0"/>
              <a:t>Y = 2x</a:t>
            </a:r>
            <a:endParaRPr sz="1300" dirty="0"/>
          </a:p>
          <a:p>
            <a:pPr marL="457200" lvl="0" indent="-311150" algn="l" rtl="0">
              <a:lnSpc>
                <a:spcPct val="115000"/>
              </a:lnSpc>
              <a:spcBef>
                <a:spcPts val="0"/>
              </a:spcBef>
              <a:spcAft>
                <a:spcPts val="0"/>
              </a:spcAft>
              <a:buSzPts val="1300"/>
              <a:buAutoNum type="arabicParenR"/>
            </a:pPr>
            <a:r>
              <a:rPr lang="en" sz="1300" dirty="0"/>
              <a:t>Y = 0.5x + 4</a:t>
            </a:r>
            <a:endParaRPr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74" name="Google Shape;374;p4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Construct the equations to describe the following lines</a:t>
            </a:r>
            <a:endParaRPr sz="1300"/>
          </a:p>
        </p:txBody>
      </p:sp>
      <p:pic>
        <p:nvPicPr>
          <p:cNvPr id="375" name="Google Shape;375;p48"/>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77" name="Google Shape;377;p48"/>
          <p:cNvPicPr preferRelativeResize="0"/>
          <p:nvPr/>
        </p:nvPicPr>
        <p:blipFill rotWithShape="1">
          <a:blip r:embed="rId4">
            <a:alphaModFix/>
          </a:blip>
          <a:srcRect t="5534" b="52443"/>
          <a:stretch/>
        </p:blipFill>
        <p:spPr>
          <a:xfrm>
            <a:off x="5412775" y="383500"/>
            <a:ext cx="2743224" cy="1240774"/>
          </a:xfrm>
          <a:prstGeom prst="rect">
            <a:avLst/>
          </a:prstGeom>
          <a:noFill/>
          <a:ln>
            <a:noFill/>
          </a:ln>
        </p:spPr>
      </p:pic>
      <p:pic>
        <p:nvPicPr>
          <p:cNvPr id="378" name="Google Shape;378;p48"/>
          <p:cNvPicPr preferRelativeResize="0"/>
          <p:nvPr/>
        </p:nvPicPr>
        <p:blipFill rotWithShape="1">
          <a:blip r:embed="rId4">
            <a:alphaModFix/>
          </a:blip>
          <a:srcRect t="57977"/>
          <a:stretch/>
        </p:blipFill>
        <p:spPr>
          <a:xfrm>
            <a:off x="5412775" y="1820488"/>
            <a:ext cx="2743224" cy="1240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84" name="Google Shape;384;p4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From this data draw out the coordinates, describe the equation of the line</a:t>
            </a:r>
            <a:endParaRPr sz="1300" dirty="0"/>
          </a:p>
        </p:txBody>
      </p:sp>
      <p:pic>
        <p:nvPicPr>
          <p:cNvPr id="385" name="Google Shape;385;p49"/>
          <p:cNvPicPr preferRelativeResize="0"/>
          <p:nvPr/>
        </p:nvPicPr>
        <p:blipFill>
          <a:blip r:embed="rId3">
            <a:alphaModFix/>
          </a:blip>
          <a:stretch>
            <a:fillRect/>
          </a:stretch>
        </p:blipFill>
        <p:spPr>
          <a:xfrm>
            <a:off x="6127575" y="3981375"/>
            <a:ext cx="1639375" cy="1162125"/>
          </a:xfrm>
          <a:prstGeom prst="rect">
            <a:avLst/>
          </a:prstGeom>
          <a:noFill/>
          <a:ln>
            <a:noFill/>
          </a:ln>
        </p:spPr>
      </p:pic>
      <p:pic>
        <p:nvPicPr>
          <p:cNvPr id="386" name="Google Shape;386;p49"/>
          <p:cNvPicPr preferRelativeResize="0"/>
          <p:nvPr/>
        </p:nvPicPr>
        <p:blipFill>
          <a:blip r:embed="rId4">
            <a:alphaModFix/>
          </a:blip>
          <a:stretch>
            <a:fillRect/>
          </a:stretch>
        </p:blipFill>
        <p:spPr>
          <a:xfrm>
            <a:off x="8689675" y="4678875"/>
            <a:ext cx="329925" cy="329925"/>
          </a:xfrm>
          <a:prstGeom prst="rect">
            <a:avLst/>
          </a:prstGeom>
          <a:noFill/>
          <a:ln>
            <a:noFill/>
          </a:ln>
        </p:spPr>
      </p:pic>
      <p:graphicFrame>
        <p:nvGraphicFramePr>
          <p:cNvPr id="387" name="Google Shape;387;p49"/>
          <p:cNvGraphicFramePr/>
          <p:nvPr/>
        </p:nvGraphicFramePr>
        <p:xfrm>
          <a:off x="4652050" y="3442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388" name="Google Shape;388;p49"/>
          <p:cNvGraphicFramePr/>
          <p:nvPr/>
        </p:nvGraphicFramePr>
        <p:xfrm>
          <a:off x="4652050" y="16396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14</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32</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389" name="Google Shape;389;p49"/>
          <p:cNvGraphicFramePr/>
          <p:nvPr/>
        </p:nvGraphicFramePr>
        <p:xfrm>
          <a:off x="4652050" y="28588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3.5</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390" name="Google Shape;390;p49"/>
          <p:cNvSpPr txBox="1">
            <a:spLocks noGrp="1"/>
          </p:cNvSpPr>
          <p:nvPr>
            <p:ph type="subTitle" idx="1"/>
          </p:nvPr>
        </p:nvSpPr>
        <p:spPr>
          <a:xfrm>
            <a:off x="4534950" y="373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br>
              <a:rPr lang="en" sz="1300"/>
            </a:b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br>
              <a:rPr lang="en" sz="1300"/>
            </a:br>
            <a:r>
              <a:rPr lang="en" sz="1300"/>
              <a:t>3)</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 - predictions</a:t>
            </a:r>
            <a:endParaRPr sz="3000"/>
          </a:p>
        </p:txBody>
      </p:sp>
      <p:sp>
        <p:nvSpPr>
          <p:cNvPr id="396" name="Google Shape;396;p5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We can use either of these at this scale to make a prediction!</a:t>
            </a:r>
            <a:endParaRPr sz="1300"/>
          </a:p>
        </p:txBody>
      </p:sp>
      <p:sp>
        <p:nvSpPr>
          <p:cNvPr id="397" name="Google Shape;397;p5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Data, y=mx+c and graph to make a prediction</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For any of the graphs from the previous slide,</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Try to:</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Make a prediction from sight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Predict from your equation</a:t>
            </a:r>
            <a:endParaRPr sz="1500">
              <a:solidFill>
                <a:srgbClr val="4A4F4F"/>
              </a:solidFill>
              <a:highlight>
                <a:srgbClr val="FFFFFF"/>
              </a:highlight>
              <a:latin typeface="Lato"/>
              <a:ea typeface="Lato"/>
              <a:cs typeface="Lato"/>
              <a:sym typeface="Lato"/>
            </a:endParaRPr>
          </a:p>
        </p:txBody>
      </p:sp>
      <p:pic>
        <p:nvPicPr>
          <p:cNvPr id="398" name="Google Shape;398;p50"/>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399" name="Google Shape;399;p50"/>
          <p:cNvPicPr preferRelativeResize="0"/>
          <p:nvPr/>
        </p:nvPicPr>
        <p:blipFill rotWithShape="1">
          <a:blip r:embed="rId4">
            <a:alphaModFix/>
          </a:blip>
          <a:srcRect t="33409" r="51832" b="7759"/>
          <a:stretch/>
        </p:blipFill>
        <p:spPr>
          <a:xfrm>
            <a:off x="5427725" y="1786850"/>
            <a:ext cx="2840225" cy="194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Practise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Plot this data onto a graph</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 line of best fit based on what looks to fit the best then write the corresponding equation and plot it for 1 hour, 2 hours, etc.</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Compare the two lines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Make a prediction for the distance the a 7 hour flight would make</a:t>
            </a:r>
            <a:endParaRPr sz="1300" b="0">
              <a:latin typeface="Lato"/>
              <a:ea typeface="Lato"/>
              <a:cs typeface="Lato"/>
              <a:sym typeface="Lato"/>
            </a:endParaRPr>
          </a:p>
        </p:txBody>
      </p:sp>
      <p:graphicFrame>
        <p:nvGraphicFramePr>
          <p:cNvPr id="405" name="Google Shape;405;p51"/>
          <p:cNvGraphicFramePr/>
          <p:nvPr/>
        </p:nvGraphicFramePr>
        <p:xfrm>
          <a:off x="4572000" y="3287988"/>
          <a:ext cx="4572000" cy="1219150"/>
        </p:xfrm>
        <a:graphic>
          <a:graphicData uri="http://schemas.openxmlformats.org/drawingml/2006/table">
            <a:tbl>
              <a:tblPr>
                <a:noFill/>
                <a:tableStyleId>{B7DF47D1-43E1-41A5-BD57-AC94ED2D9A06}</a:tableStyleId>
              </a:tblPr>
              <a:tblGrid>
                <a:gridCol w="1406600">
                  <a:extLst>
                    <a:ext uri="{9D8B030D-6E8A-4147-A177-3AD203B41FA5}">
                      <a16:colId xmlns:a16="http://schemas.microsoft.com/office/drawing/2014/main" val="20000"/>
                    </a:ext>
                  </a:extLst>
                </a:gridCol>
                <a:gridCol w="584900">
                  <a:extLst>
                    <a:ext uri="{9D8B030D-6E8A-4147-A177-3AD203B41FA5}">
                      <a16:colId xmlns:a16="http://schemas.microsoft.com/office/drawing/2014/main" val="20001"/>
                    </a:ext>
                  </a:extLst>
                </a:gridCol>
                <a:gridCol w="601500">
                  <a:extLst>
                    <a:ext uri="{9D8B030D-6E8A-4147-A177-3AD203B41FA5}">
                      <a16:colId xmlns:a16="http://schemas.microsoft.com/office/drawing/2014/main" val="20002"/>
                    </a:ext>
                  </a:extLst>
                </a:gridCol>
                <a:gridCol w="596700">
                  <a:extLst>
                    <a:ext uri="{9D8B030D-6E8A-4147-A177-3AD203B41FA5}">
                      <a16:colId xmlns:a16="http://schemas.microsoft.com/office/drawing/2014/main" val="20003"/>
                    </a:ext>
                  </a:extLst>
                </a:gridCol>
                <a:gridCol w="6203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Length of flight (hours)</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dirty="0"/>
                        <a:t>6</a:t>
                      </a:r>
                      <a:endParaRPr dirty="0"/>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t>Distance (miles)</a:t>
                      </a:r>
                      <a:endParaRPr/>
                    </a:p>
                  </a:txBody>
                  <a:tcPr marL="91425" marR="91425" marT="91425" marB="91425"/>
                </a:tc>
                <a:tc>
                  <a:txBody>
                    <a:bodyPr/>
                    <a:lstStyle/>
                    <a:p>
                      <a:pPr marL="0" lvl="0" indent="0" algn="l" rtl="0">
                        <a:spcBef>
                          <a:spcPts val="0"/>
                        </a:spcBef>
                        <a:spcAft>
                          <a:spcPts val="0"/>
                        </a:spcAft>
                        <a:buNone/>
                      </a:pPr>
                      <a:r>
                        <a:rPr lang="en"/>
                        <a:t>800</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2400</a:t>
                      </a:r>
                      <a:endParaRPr/>
                    </a:p>
                  </a:txBody>
                  <a:tcPr marL="91425" marR="91425" marT="91425" marB="91425"/>
                </a:tc>
                <a:tc>
                  <a:txBody>
                    <a:bodyPr/>
                    <a:lstStyle/>
                    <a:p>
                      <a:pPr marL="0" lvl="0" indent="0" algn="l" rtl="0">
                        <a:spcBef>
                          <a:spcPts val="0"/>
                        </a:spcBef>
                        <a:spcAft>
                          <a:spcPts val="0"/>
                        </a:spcAft>
                        <a:buNone/>
                      </a:pPr>
                      <a:r>
                        <a:rPr lang="en"/>
                        <a:t>4000</a:t>
                      </a:r>
                      <a:endParaRPr/>
                    </a:p>
                  </a:txBody>
                  <a:tcPr marL="91425" marR="91425" marT="91425" marB="91425"/>
                </a:tc>
                <a:tc>
                  <a:txBody>
                    <a:bodyPr/>
                    <a:lstStyle/>
                    <a:p>
                      <a:pPr marL="0" lvl="0" indent="0" algn="l" rtl="0">
                        <a:spcBef>
                          <a:spcPts val="0"/>
                        </a:spcBef>
                        <a:spcAft>
                          <a:spcPts val="0"/>
                        </a:spcAft>
                        <a:buNone/>
                      </a:pPr>
                      <a:r>
                        <a:rPr lang="en" dirty="0"/>
                        <a:t>6000</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406" name="Google Shape;406;p51"/>
          <p:cNvPicPr preferRelativeResize="0"/>
          <p:nvPr/>
        </p:nvPicPr>
        <p:blipFill>
          <a:blip r:embed="rId3">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12" name="Google Shape;412;p5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Data doesn’t fit the pattern so well in real life</a:t>
            </a:r>
            <a:endParaRPr sz="1300"/>
          </a:p>
        </p:txBody>
      </p:sp>
      <p:sp>
        <p:nvSpPr>
          <p:cNvPr id="413" name="Google Shape;413;p52"/>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Straight lines rarely ever fit all of the data points in real life. So we try to draw/define a line which fits most closely to all of our data points</a:t>
            </a:r>
            <a:endParaRPr sz="1500">
              <a:solidFill>
                <a:srgbClr val="4A4F4F"/>
              </a:solidFill>
              <a:highlight>
                <a:srgbClr val="FFFFFF"/>
              </a:highlight>
              <a:latin typeface="Lato"/>
              <a:ea typeface="Lato"/>
              <a:cs typeface="Lato"/>
              <a:sym typeface="Lato"/>
            </a:endParaRPr>
          </a:p>
        </p:txBody>
      </p:sp>
      <p:pic>
        <p:nvPicPr>
          <p:cNvPr id="414" name="Google Shape;414;p52"/>
          <p:cNvPicPr preferRelativeResize="0"/>
          <p:nvPr/>
        </p:nvPicPr>
        <p:blipFill>
          <a:blip r:embed="rId3">
            <a:alphaModFix/>
          </a:blip>
          <a:stretch>
            <a:fillRect/>
          </a:stretch>
        </p:blipFill>
        <p:spPr>
          <a:xfrm>
            <a:off x="5763875" y="2409625"/>
            <a:ext cx="2165700" cy="216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3602575" y="1312425"/>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pic>
        <p:nvPicPr>
          <p:cNvPr id="172" name="Google Shape;172;p22"/>
          <p:cNvPicPr preferRelativeResize="0"/>
          <p:nvPr/>
        </p:nvPicPr>
        <p:blipFill>
          <a:blip r:embed="rId3">
            <a:alphaModFix/>
          </a:blip>
          <a:stretch>
            <a:fillRect/>
          </a:stretch>
        </p:blipFill>
        <p:spPr>
          <a:xfrm>
            <a:off x="3362325" y="2592475"/>
            <a:ext cx="2419350" cy="193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34" name="Google Shape;434;p5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Optimising the line of best fit</a:t>
            </a:r>
            <a:endParaRPr sz="1300"/>
          </a:p>
        </p:txBody>
      </p:sp>
      <p:sp>
        <p:nvSpPr>
          <p:cNvPr id="435" name="Google Shape;435;p55"/>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When your straight lines aren’t able to touch all of the data points, how do we decide which line of best fit is the actual best one?</a:t>
            </a:r>
            <a:endParaRPr sz="1500">
              <a:solidFill>
                <a:srgbClr val="4A4F4F"/>
              </a:solidFill>
              <a:highlight>
                <a:srgbClr val="FFFFFF"/>
              </a:highlight>
              <a:latin typeface="Lato"/>
              <a:ea typeface="Lato"/>
              <a:cs typeface="Lato"/>
              <a:sym typeface="Lato"/>
            </a:endParaRPr>
          </a:p>
        </p:txBody>
      </p:sp>
      <p:pic>
        <p:nvPicPr>
          <p:cNvPr id="436" name="Google Shape;436;p55"/>
          <p:cNvPicPr preferRelativeResize="0"/>
          <p:nvPr/>
        </p:nvPicPr>
        <p:blipFill>
          <a:blip r:embed="rId3">
            <a:alphaModFix/>
          </a:blip>
          <a:stretch>
            <a:fillRect/>
          </a:stretch>
        </p:blipFill>
        <p:spPr>
          <a:xfrm>
            <a:off x="5484575" y="2516975"/>
            <a:ext cx="2680950" cy="2352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50" name="Google Shape;450;p5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Optimising the line of best fit</a:t>
            </a:r>
            <a:endParaRPr sz="1300"/>
          </a:p>
        </p:txBody>
      </p:sp>
      <p:sp>
        <p:nvSpPr>
          <p:cNvPr id="451" name="Google Shape;451;p57"/>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Minimising the overall distance between our line and all of the existing data points</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do we express this mathematically?</a:t>
            </a:r>
            <a:endParaRPr sz="1500">
              <a:solidFill>
                <a:srgbClr val="4A4F4F"/>
              </a:solidFill>
              <a:highlight>
                <a:srgbClr val="FFFFFF"/>
              </a:highlight>
              <a:latin typeface="Lato"/>
              <a:ea typeface="Lato"/>
              <a:cs typeface="Lato"/>
              <a:sym typeface="Lato"/>
            </a:endParaRPr>
          </a:p>
        </p:txBody>
      </p:sp>
      <p:pic>
        <p:nvPicPr>
          <p:cNvPr id="452" name="Google Shape;452;p57"/>
          <p:cNvPicPr preferRelativeResize="0"/>
          <p:nvPr/>
        </p:nvPicPr>
        <p:blipFill rotWithShape="1">
          <a:blip r:embed="rId3">
            <a:alphaModFix/>
          </a:blip>
          <a:srcRect l="22566" r="22028" b="9624"/>
          <a:stretch/>
        </p:blipFill>
        <p:spPr>
          <a:xfrm>
            <a:off x="5176520" y="2640230"/>
            <a:ext cx="2855118" cy="25032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58" name="Google Shape;458;p5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We minimise the </a:t>
            </a:r>
            <a:r>
              <a:rPr lang="en" sz="1300" u="sng" dirty="0"/>
              <a:t>residuals </a:t>
            </a:r>
            <a:r>
              <a:rPr lang="en" sz="1300" dirty="0"/>
              <a:t>(i.e. the total distance between all of the data points and the line of best fit</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1000"/>
              </a:spcAft>
              <a:buNone/>
            </a:pPr>
            <a:r>
              <a:rPr lang="en" sz="1300" dirty="0"/>
              <a:t>Cost = | y</a:t>
            </a:r>
            <a:r>
              <a:rPr lang="en" sz="1300" baseline="-25000" dirty="0"/>
              <a:t>i</a:t>
            </a:r>
            <a:r>
              <a:rPr lang="en" sz="1300" dirty="0"/>
              <a:t> - y</a:t>
            </a:r>
            <a:r>
              <a:rPr lang="en" sz="1300" baseline="30000" dirty="0"/>
              <a:t>^</a:t>
            </a:r>
            <a:r>
              <a:rPr lang="en" sz="1300" dirty="0"/>
              <a:t> |</a:t>
            </a:r>
            <a:endParaRPr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67" name="Google Shape;467;p5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How could we describe the </a:t>
            </a:r>
            <a:r>
              <a:rPr lang="en" sz="1300" u="sng"/>
              <a:t>overall </a:t>
            </a:r>
            <a:r>
              <a:rPr lang="en" sz="1300"/>
              <a:t>distance for all of the data points?</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Cost = | y</a:t>
            </a:r>
            <a:r>
              <a:rPr lang="en" sz="1300" baseline="-25000"/>
              <a:t>i</a:t>
            </a:r>
            <a:r>
              <a:rPr lang="en" sz="1300"/>
              <a:t> - y</a:t>
            </a:r>
            <a:r>
              <a:rPr lang="en" sz="1300" baseline="30000"/>
              <a:t>^</a:t>
            </a:r>
            <a:r>
              <a:rPr lang="en" sz="1300"/>
              <a:t> |</a:t>
            </a:r>
            <a:endParaRPr sz="1300"/>
          </a:p>
        </p:txBody>
      </p:sp>
      <p:sp>
        <p:nvSpPr>
          <p:cNvPr id="468" name="Google Shape;468;p59"/>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Now that we have the cost of each data point (i.e. the distance of each datapoint from the line of best fit), how can we summarise the overall loss for all of the data points in one number?</a:t>
            </a:r>
            <a:endParaRPr sz="1500">
              <a:solidFill>
                <a:srgbClr val="4A4F4F"/>
              </a:solidFill>
              <a:highlight>
                <a:srgbClr val="FFFFFF"/>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75" name="Google Shape;475;p6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Mean absolute error</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Cost = | y</a:t>
            </a:r>
            <a:r>
              <a:rPr lang="en" sz="1300" baseline="-25000"/>
              <a:t>i</a:t>
            </a:r>
            <a:r>
              <a:rPr lang="en" sz="1300"/>
              <a:t> - y</a:t>
            </a:r>
            <a:r>
              <a:rPr lang="en" sz="1300" baseline="30000"/>
              <a:t>^</a:t>
            </a:r>
            <a:r>
              <a:rPr lang="en" sz="1300"/>
              <a:t> |</a:t>
            </a:r>
            <a:endParaRPr sz="1300"/>
          </a:p>
        </p:txBody>
      </p:sp>
      <p:sp>
        <p:nvSpPr>
          <p:cNvPr id="476" name="Google Shape;476;p60"/>
          <p:cNvSpPr txBox="1"/>
          <p:nvPr/>
        </p:nvSpPr>
        <p:spPr>
          <a:xfrm>
            <a:off x="4525938" y="1394850"/>
            <a:ext cx="47205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The </a:t>
            </a:r>
            <a:r>
              <a:rPr lang="en" sz="1500" u="sng">
                <a:solidFill>
                  <a:srgbClr val="4A4F4F"/>
                </a:solidFill>
                <a:highlight>
                  <a:srgbClr val="FFFFFF"/>
                </a:highlight>
                <a:latin typeface="Lato"/>
                <a:ea typeface="Lato"/>
                <a:cs typeface="Lato"/>
                <a:sym typeface="Lato"/>
              </a:rPr>
              <a:t>mean</a:t>
            </a:r>
            <a:r>
              <a:rPr lang="en" sz="1500">
                <a:solidFill>
                  <a:srgbClr val="4A4F4F"/>
                </a:solidFill>
                <a:highlight>
                  <a:srgbClr val="FFFFFF"/>
                </a:highlight>
                <a:latin typeface="Lato"/>
                <a:ea typeface="Lato"/>
                <a:cs typeface="Lato"/>
                <a:sym typeface="Lato"/>
              </a:rPr>
              <a:t> (average) of the loss values, known as the cost function</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p:txBody>
      </p:sp>
      <p:pic>
        <p:nvPicPr>
          <p:cNvPr id="477" name="Google Shape;477;p60"/>
          <p:cNvPicPr preferRelativeResize="0"/>
          <p:nvPr/>
        </p:nvPicPr>
        <p:blipFill>
          <a:blip r:embed="rId3">
            <a:alphaModFix/>
          </a:blip>
          <a:stretch>
            <a:fillRect/>
          </a:stretch>
        </p:blipFill>
        <p:spPr>
          <a:xfrm>
            <a:off x="4859943" y="2089575"/>
            <a:ext cx="4060375" cy="182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title"/>
          </p:nvPr>
        </p:nvSpPr>
        <p:spPr>
          <a:xfrm>
            <a:off x="730000" y="1318650"/>
            <a:ext cx="34491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Calculating the loss</a:t>
            </a:r>
            <a:br>
              <a:rPr lang="en"/>
            </a:br>
            <a:r>
              <a:rPr lang="en" sz="1300">
                <a:latin typeface="Lato"/>
                <a:ea typeface="Lato"/>
                <a:cs typeface="Lato"/>
                <a:sym typeface="Lato"/>
              </a:rPr>
              <a:t>From the data provided:</a:t>
            </a: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these data points out as coordinates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a line of best fit as best you can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Try to write an approximation of the line equation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3) to output the predicted values for each income provided</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Using the real and estimated probabilities calculate the cost for each data point</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these to calculate the overall loss</a:t>
            </a:r>
            <a:endParaRPr sz="1300" b="0">
              <a:latin typeface="Lato"/>
              <a:ea typeface="Lato"/>
              <a:cs typeface="Lato"/>
              <a:sym typeface="Lato"/>
            </a:endParaRPr>
          </a:p>
        </p:txBody>
      </p:sp>
      <p:pic>
        <p:nvPicPr>
          <p:cNvPr id="483" name="Google Shape;483;p61"/>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484" name="Google Shape;484;p61"/>
          <p:cNvGraphicFramePr/>
          <p:nvPr/>
        </p:nvGraphicFramePr>
        <p:xfrm>
          <a:off x="4712350" y="404013"/>
          <a:ext cx="4307250" cy="1859225"/>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Income</a:t>
                      </a:r>
                      <a:endParaRPr/>
                    </a:p>
                    <a:p>
                      <a:pPr marL="0" lvl="0" indent="0" algn="l" rtl="0">
                        <a:spcBef>
                          <a:spcPts val="0"/>
                        </a:spcBef>
                        <a:spcAft>
                          <a:spcPts val="0"/>
                        </a:spcAft>
                        <a:buNone/>
                      </a:pPr>
                      <a:r>
                        <a:rPr lang="en"/>
                        <a:t>(£k)</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Probability of paying loan interest this year</a:t>
                      </a:r>
                      <a:endParaRPr/>
                    </a:p>
                  </a:txBody>
                  <a:tcPr marL="91425" marR="91425" marT="91425" marB="91425"/>
                </a:tc>
                <a:tc>
                  <a:txBody>
                    <a:bodyPr/>
                    <a:lstStyle/>
                    <a:p>
                      <a:pPr marL="0" lvl="0" indent="0" algn="l" rtl="0">
                        <a:spcBef>
                          <a:spcPts val="0"/>
                        </a:spcBef>
                        <a:spcAft>
                          <a:spcPts val="0"/>
                        </a:spcAft>
                        <a:buNone/>
                      </a:pPr>
                      <a:r>
                        <a:rPr lang="en"/>
                        <a:t>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69</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93</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85</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485" name="Google Shape;485;p61"/>
          <p:cNvPicPr preferRelativeResize="0"/>
          <p:nvPr/>
        </p:nvPicPr>
        <p:blipFill>
          <a:blip r:embed="rId4">
            <a:alphaModFix/>
          </a:blip>
          <a:stretch>
            <a:fillRect/>
          </a:stretch>
        </p:blipFill>
        <p:spPr>
          <a:xfrm>
            <a:off x="5645798" y="3513675"/>
            <a:ext cx="2681825" cy="120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730000" y="1318650"/>
            <a:ext cx="34491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Calculating the loss (2)</a:t>
            </a:r>
            <a:br>
              <a:rPr lang="en"/>
            </a:br>
            <a:r>
              <a:rPr lang="en" sz="1300">
                <a:latin typeface="Lato"/>
                <a:ea typeface="Lato"/>
                <a:cs typeface="Lato"/>
                <a:sym typeface="Lato"/>
              </a:rPr>
              <a:t>From the data provided:</a:t>
            </a: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these data points out as coordinates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a line of best fit as best you can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Try to write an approximation of the line equation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3) to output the predicted values for each x value provided</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Using the real and estimated probabilities calculate the loss for each data point</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these to calculate the overall cost</a:t>
            </a:r>
            <a:endParaRPr sz="1300" b="0">
              <a:latin typeface="Lato"/>
              <a:ea typeface="Lato"/>
              <a:cs typeface="Lato"/>
              <a:sym typeface="Lato"/>
            </a:endParaRPr>
          </a:p>
        </p:txBody>
      </p:sp>
      <p:pic>
        <p:nvPicPr>
          <p:cNvPr id="491" name="Google Shape;491;p62"/>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492" name="Google Shape;492;p62"/>
          <p:cNvGraphicFramePr/>
          <p:nvPr/>
        </p:nvGraphicFramePr>
        <p:xfrm>
          <a:off x="4712350" y="404013"/>
          <a:ext cx="4307250" cy="1859225"/>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Years since roof repair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Likelihood of roof needing significant repair</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65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78</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493" name="Google Shape;493;p62"/>
          <p:cNvPicPr preferRelativeResize="0"/>
          <p:nvPr/>
        </p:nvPicPr>
        <p:blipFill>
          <a:blip r:embed="rId4">
            <a:alphaModFix/>
          </a:blip>
          <a:stretch>
            <a:fillRect/>
          </a:stretch>
        </p:blipFill>
        <p:spPr>
          <a:xfrm>
            <a:off x="5645798" y="3513675"/>
            <a:ext cx="2681825" cy="120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function - a great start</a:t>
            </a:r>
            <a:endParaRPr sz="3000"/>
          </a:p>
        </p:txBody>
      </p:sp>
      <p:sp>
        <p:nvSpPr>
          <p:cNvPr id="499" name="Google Shape;499;p6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Usually we want to ‘punish’ the line the further away it is from any given data point..</a:t>
            </a:r>
            <a:endParaRPr sz="1300"/>
          </a:p>
        </p:txBody>
      </p:sp>
      <p:sp>
        <p:nvSpPr>
          <p:cNvPr id="500" name="Google Shape;500;p6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How can we increase the penalty for data points the further away they are?</a:t>
            </a:r>
            <a:endParaRPr sz="1500" dirty="0">
              <a:solidFill>
                <a:srgbClr val="4A4F4F"/>
              </a:solidFill>
              <a:highlight>
                <a:srgbClr val="FFFFFF"/>
              </a:highlight>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 </a:t>
            </a:r>
            <a:r>
              <a:rPr lang="en" u="sng"/>
              <a:t>squared </a:t>
            </a:r>
            <a:r>
              <a:rPr lang="en"/>
              <a:t>error</a:t>
            </a:r>
            <a:endParaRPr sz="3000"/>
          </a:p>
        </p:txBody>
      </p:sp>
      <p:sp>
        <p:nvSpPr>
          <p:cNvPr id="507" name="Google Shape;507;p6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Usually we want to ‘punish’ the line the further away it is from any given data point</a:t>
            </a:r>
            <a:endParaRPr sz="1300"/>
          </a:p>
        </p:txBody>
      </p:sp>
      <p:sp>
        <p:nvSpPr>
          <p:cNvPr id="508" name="Google Shape;508;p64"/>
          <p:cNvSpPr txBox="1"/>
          <p:nvPr/>
        </p:nvSpPr>
        <p:spPr>
          <a:xfrm>
            <a:off x="4701475" y="9376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We can square the costs, so that the larger the cost, the more it will increase by when squared.</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p:txBody>
      </p:sp>
      <p:pic>
        <p:nvPicPr>
          <p:cNvPr id="509" name="Google Shape;509;p64"/>
          <p:cNvPicPr preferRelativeResize="0"/>
          <p:nvPr/>
        </p:nvPicPr>
        <p:blipFill>
          <a:blip r:embed="rId3">
            <a:alphaModFix/>
          </a:blip>
          <a:stretch>
            <a:fillRect/>
          </a:stretch>
        </p:blipFill>
        <p:spPr>
          <a:xfrm>
            <a:off x="4946713" y="2724150"/>
            <a:ext cx="3668434" cy="101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Practise time</a:t>
            </a:r>
            <a:endParaRPr sz="3000"/>
          </a:p>
        </p:txBody>
      </p:sp>
      <p:sp>
        <p:nvSpPr>
          <p:cNvPr id="515" name="Google Shape;515;p6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Calculate the mean squared error for a given attempt at the line of best fit</a:t>
            </a:r>
            <a:endParaRPr sz="1300"/>
          </a:p>
        </p:txBody>
      </p:sp>
      <p:pic>
        <p:nvPicPr>
          <p:cNvPr id="516" name="Google Shape;516;p65"/>
          <p:cNvPicPr preferRelativeResize="0"/>
          <p:nvPr/>
        </p:nvPicPr>
        <p:blipFill>
          <a:blip r:embed="rId3">
            <a:alphaModFix/>
          </a:blip>
          <a:stretch>
            <a:fillRect/>
          </a:stretch>
        </p:blipFill>
        <p:spPr>
          <a:xfrm>
            <a:off x="4946713" y="172500"/>
            <a:ext cx="3668434" cy="1013850"/>
          </a:xfrm>
          <a:prstGeom prst="rect">
            <a:avLst/>
          </a:prstGeom>
          <a:noFill/>
          <a:ln>
            <a:noFill/>
          </a:ln>
        </p:spPr>
      </p:pic>
      <p:graphicFrame>
        <p:nvGraphicFramePr>
          <p:cNvPr id="517" name="Google Shape;517;p65"/>
          <p:cNvGraphicFramePr/>
          <p:nvPr/>
        </p:nvGraphicFramePr>
        <p:xfrm>
          <a:off x="4702300" y="1860663"/>
          <a:ext cx="4307250" cy="2072580"/>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Number of years renting flat</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Number of yearly calls to the landlord</a:t>
                      </a:r>
                      <a:endParaRPr/>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7</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518" name="Google Shape;518;p65"/>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78" name="Google Shape;178;p23"/>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Linear algebra</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Vector/matrix operations</a:t>
            </a:r>
            <a:endParaRPr sz="1600" dirty="0">
              <a:solidFill>
                <a:srgbClr val="FFFFFF"/>
              </a:solidFill>
            </a:endParaRPr>
          </a:p>
          <a:p>
            <a:pPr marL="0" lvl="0" indent="0" algn="l" rtl="0">
              <a:spcBef>
                <a:spcPts val="1600"/>
              </a:spcBef>
              <a:spcAft>
                <a:spcPts val="0"/>
              </a:spcAft>
              <a:buNone/>
            </a:pPr>
            <a:r>
              <a:rPr lang="en" sz="1600" dirty="0">
                <a:solidFill>
                  <a:schemeClr val="lt1"/>
                </a:solidFill>
              </a:rPr>
              <a:t>Probability</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7"/>
          <p:cNvSpPr txBox="1">
            <a:spLocks noGrp="1"/>
          </p:cNvSpPr>
          <p:nvPr>
            <p:ph type="title"/>
          </p:nvPr>
        </p:nvSpPr>
        <p:spPr>
          <a:xfrm>
            <a:off x="381750" y="1318650"/>
            <a:ext cx="4098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aim of supervised machine learning</a:t>
            </a:r>
            <a:endParaRPr sz="3000"/>
          </a:p>
        </p:txBody>
      </p:sp>
      <p:sp>
        <p:nvSpPr>
          <p:cNvPr id="533" name="Google Shape;533;p6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u="sng"/>
              <a:t>Minimise the cost</a:t>
            </a:r>
            <a:r>
              <a:rPr lang="en" sz="1300" b="1"/>
              <a:t> - until convergence (i.e we find the smallest cost possible)</a:t>
            </a:r>
            <a:endParaRPr sz="1300" b="1"/>
          </a:p>
          <a:p>
            <a:pPr marL="0" lvl="0" indent="0" algn="l" rtl="0">
              <a:lnSpc>
                <a:spcPct val="115000"/>
              </a:lnSpc>
              <a:spcBef>
                <a:spcPts val="1000"/>
              </a:spcBef>
              <a:spcAft>
                <a:spcPts val="0"/>
              </a:spcAft>
              <a:buNone/>
            </a:pPr>
            <a:endParaRPr sz="1300" b="1"/>
          </a:p>
          <a:p>
            <a:pPr marL="0" lvl="0" indent="0" algn="l" rtl="0">
              <a:lnSpc>
                <a:spcPct val="115000"/>
              </a:lnSpc>
              <a:spcBef>
                <a:spcPts val="1000"/>
              </a:spcBef>
              <a:spcAft>
                <a:spcPts val="1000"/>
              </a:spcAft>
              <a:buNone/>
            </a:pPr>
            <a:r>
              <a:rPr lang="en" sz="1300" b="1" i="1"/>
              <a:t>Otherwise known as gradient descent</a:t>
            </a:r>
            <a:endParaRPr sz="1300" b="1" i="1"/>
          </a:p>
        </p:txBody>
      </p:sp>
      <p:pic>
        <p:nvPicPr>
          <p:cNvPr id="534" name="Google Shape;534;p67"/>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35" name="Google Shape;535;p67"/>
          <p:cNvPicPr preferRelativeResize="0"/>
          <p:nvPr/>
        </p:nvPicPr>
        <p:blipFill>
          <a:blip r:embed="rId4">
            <a:alphaModFix/>
          </a:blip>
          <a:stretch>
            <a:fillRect/>
          </a:stretch>
        </p:blipFill>
        <p:spPr>
          <a:xfrm>
            <a:off x="4946725" y="1318650"/>
            <a:ext cx="3547246" cy="3652350"/>
          </a:xfrm>
          <a:prstGeom prst="rect">
            <a:avLst/>
          </a:prstGeom>
          <a:noFill/>
          <a:ln>
            <a:noFill/>
          </a:ln>
        </p:spPr>
      </p:pic>
      <p:sp>
        <p:nvSpPr>
          <p:cNvPr id="536" name="Google Shape;536;p67"/>
          <p:cNvSpPr txBox="1"/>
          <p:nvPr/>
        </p:nvSpPr>
        <p:spPr>
          <a:xfrm>
            <a:off x="4631150" y="2792750"/>
            <a:ext cx="5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Loss</a:t>
            </a:r>
            <a:endParaRPr>
              <a:latin typeface="Lato"/>
              <a:ea typeface="Lato"/>
              <a:cs typeface="Lato"/>
              <a:sym typeface="Lato"/>
            </a:endParaRPr>
          </a:p>
        </p:txBody>
      </p:sp>
      <p:sp>
        <p:nvSpPr>
          <p:cNvPr id="537" name="Google Shape;537;p67"/>
          <p:cNvSpPr txBox="1"/>
          <p:nvPr/>
        </p:nvSpPr>
        <p:spPr>
          <a:xfrm>
            <a:off x="5766288" y="4209225"/>
            <a:ext cx="15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Values of m</a:t>
            </a:r>
            <a:endParaRPr>
              <a:latin typeface="Lato"/>
              <a:ea typeface="Lato"/>
              <a:cs typeface="Lato"/>
              <a:sym typeface="Lato"/>
            </a:endParaRPr>
          </a:p>
        </p:txBody>
      </p:sp>
      <p:sp>
        <p:nvSpPr>
          <p:cNvPr id="538" name="Google Shape;538;p67"/>
          <p:cNvSpPr/>
          <p:nvPr/>
        </p:nvSpPr>
        <p:spPr>
          <a:xfrm>
            <a:off x="4862225" y="1516925"/>
            <a:ext cx="301500" cy="27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7"/>
          <p:cNvSpPr/>
          <p:nvPr/>
        </p:nvSpPr>
        <p:spPr>
          <a:xfrm>
            <a:off x="8377471" y="4153787"/>
            <a:ext cx="301500" cy="27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time</a:t>
            </a:r>
            <a:endParaRPr sz="3000"/>
          </a:p>
        </p:txBody>
      </p:sp>
      <p:sp>
        <p:nvSpPr>
          <p:cNvPr id="545" name="Google Shape;545;p6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Using scikit learn to train a  linear regression model</a:t>
            </a:r>
            <a:endParaRPr sz="1300"/>
          </a:p>
        </p:txBody>
      </p:sp>
      <p:sp>
        <p:nvSpPr>
          <p:cNvPr id="546" name="Google Shape;546;p68"/>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Create a machine learning model</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Train it on our data</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a line of best fit (y = mx + c)</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a line of best fit (on a graph)</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the cost value</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Create predictions based on new x values that we provide</a:t>
            </a:r>
            <a:endParaRPr sz="1500">
              <a:solidFill>
                <a:srgbClr val="4A4F4F"/>
              </a:solidFill>
              <a:highlight>
                <a:srgbClr val="FFFFFF"/>
              </a:highlight>
              <a:latin typeface="Lato"/>
              <a:ea typeface="Lato"/>
              <a:cs typeface="Lato"/>
              <a:sym typeface="Lato"/>
            </a:endParaRPr>
          </a:p>
        </p:txBody>
      </p:sp>
      <p:pic>
        <p:nvPicPr>
          <p:cNvPr id="547" name="Google Shape;547;p68"/>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48" name="Google Shape;548;p68"/>
          <p:cNvPicPr preferRelativeResize="0"/>
          <p:nvPr/>
        </p:nvPicPr>
        <p:blipFill>
          <a:blip r:embed="rId4">
            <a:alphaModFix/>
          </a:blip>
          <a:stretch>
            <a:fillRect/>
          </a:stretch>
        </p:blipFill>
        <p:spPr>
          <a:xfrm>
            <a:off x="8674023" y="4599349"/>
            <a:ext cx="373500" cy="432949"/>
          </a:xfrm>
          <a:prstGeom prst="rect">
            <a:avLst/>
          </a:prstGeom>
          <a:noFill/>
          <a:ln>
            <a:noFill/>
          </a:ln>
        </p:spPr>
      </p:pic>
      <p:pic>
        <p:nvPicPr>
          <p:cNvPr id="549" name="Google Shape;549;p68"/>
          <p:cNvPicPr preferRelativeResize="0"/>
          <p:nvPr/>
        </p:nvPicPr>
        <p:blipFill>
          <a:blip r:embed="rId5">
            <a:alphaModFix/>
          </a:blip>
          <a:stretch>
            <a:fillRect/>
          </a:stretch>
        </p:blipFill>
        <p:spPr>
          <a:xfrm>
            <a:off x="5564563" y="3713819"/>
            <a:ext cx="2432750" cy="1216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revision time</a:t>
            </a:r>
            <a:endParaRPr sz="3000"/>
          </a:p>
        </p:txBody>
      </p:sp>
      <p:sp>
        <p:nvSpPr>
          <p:cNvPr id="555" name="Google Shape;555;p6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How does linear regression work as a machine learning model?</a:t>
            </a:r>
            <a:endParaRPr sz="1300"/>
          </a:p>
        </p:txBody>
      </p:sp>
      <p:sp>
        <p:nvSpPr>
          <p:cNvPr id="556" name="Google Shape;556;p69"/>
          <p:cNvSpPr txBox="1"/>
          <p:nvPr/>
        </p:nvSpPr>
        <p:spPr>
          <a:xfrm>
            <a:off x="4701475" y="1394850"/>
            <a:ext cx="4158900" cy="360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does linear regression work as a machine learning model?</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Key words: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Coordinates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Y = mx + c</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Gradient, coefficient, y-intercept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Line of best fit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Residuals, loss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Cost function</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Mean squared error</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Iterations, convergence</a:t>
            </a:r>
            <a:endParaRPr sz="1500">
              <a:solidFill>
                <a:srgbClr val="4A4F4F"/>
              </a:solidFill>
              <a:highlight>
                <a:srgbClr val="FFFFFF"/>
              </a:highlight>
              <a:latin typeface="Lato"/>
              <a:ea typeface="Lato"/>
              <a:cs typeface="Lato"/>
              <a:sym typeface="Lato"/>
            </a:endParaRPr>
          </a:p>
        </p:txBody>
      </p:sp>
      <p:pic>
        <p:nvPicPr>
          <p:cNvPr id="557" name="Google Shape;557;p69"/>
          <p:cNvPicPr preferRelativeResize="0"/>
          <p:nvPr/>
        </p:nvPicPr>
        <p:blipFill>
          <a:blip r:embed="rId3">
            <a:alphaModFix/>
          </a:blip>
          <a:stretch>
            <a:fillRect/>
          </a:stretch>
        </p:blipFill>
        <p:spPr>
          <a:xfrm>
            <a:off x="4946713" y="172500"/>
            <a:ext cx="3668434" cy="101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the ML model improve?</a:t>
            </a:r>
            <a:endParaRPr sz="3000"/>
          </a:p>
        </p:txBody>
      </p:sp>
      <p:sp>
        <p:nvSpPr>
          <p:cNvPr id="564" name="Google Shape;564;p7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Gradient descent is a common method in machine learning - finding the gradient for the cost values and following it down until finding the minimum</a:t>
            </a:r>
            <a:endParaRPr sz="1300"/>
          </a:p>
        </p:txBody>
      </p:sp>
      <p:sp>
        <p:nvSpPr>
          <p:cNvPr id="565" name="Google Shape;565;p7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Reducing cost</a:t>
            </a:r>
            <a:endParaRPr sz="1500">
              <a:solidFill>
                <a:srgbClr val="4A4F4F"/>
              </a:solidFill>
              <a:highlight>
                <a:srgbClr val="FFFFFF"/>
              </a:highlight>
              <a:latin typeface="Lato"/>
              <a:ea typeface="Lato"/>
              <a:cs typeface="Lato"/>
              <a:sym typeface="Lato"/>
            </a:endParaRPr>
          </a:p>
        </p:txBody>
      </p:sp>
      <p:pic>
        <p:nvPicPr>
          <p:cNvPr id="566" name="Google Shape;566;p70"/>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67" name="Google Shape;567;p70"/>
          <p:cNvPicPr preferRelativeResize="0"/>
          <p:nvPr/>
        </p:nvPicPr>
        <p:blipFill>
          <a:blip r:embed="rId4">
            <a:alphaModFix/>
          </a:blip>
          <a:stretch>
            <a:fillRect/>
          </a:stretch>
        </p:blipFill>
        <p:spPr>
          <a:xfrm>
            <a:off x="5050100" y="2233348"/>
            <a:ext cx="3888600" cy="2420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to remember</a:t>
            </a:r>
            <a:endParaRPr sz="3000" dirty="0"/>
          </a:p>
        </p:txBody>
      </p:sp>
      <p:sp>
        <p:nvSpPr>
          <p:cNvPr id="573" name="Google Shape;573;p71"/>
          <p:cNvSpPr txBox="1">
            <a:spLocks noGrp="1"/>
          </p:cNvSpPr>
          <p:nvPr>
            <p:ph type="subTitle" idx="1"/>
          </p:nvPr>
        </p:nvSpPr>
        <p:spPr>
          <a:xfrm>
            <a:off x="724950" y="3313925"/>
            <a:ext cx="3068400" cy="168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MSE is just one option for a cost function.</a:t>
            </a:r>
            <a:endParaRPr sz="1300"/>
          </a:p>
          <a:p>
            <a:pPr marL="0" lvl="0" indent="0" algn="l" rtl="0">
              <a:lnSpc>
                <a:spcPct val="115000"/>
              </a:lnSpc>
              <a:spcBef>
                <a:spcPts val="1000"/>
              </a:spcBef>
              <a:spcAft>
                <a:spcPts val="1000"/>
              </a:spcAft>
              <a:buNone/>
            </a:pPr>
            <a:r>
              <a:rPr lang="en" sz="1300"/>
              <a:t>Gradient descent is just one option for a cost optimisation strategy, but a very good way to visualise cost function strategies.</a:t>
            </a:r>
            <a:endParaRPr sz="1300"/>
          </a:p>
        </p:txBody>
      </p:sp>
      <p:sp>
        <p:nvSpPr>
          <p:cNvPr id="574" name="Google Shape;574;p71"/>
          <p:cNvSpPr txBox="1"/>
          <p:nvPr/>
        </p:nvSpPr>
        <p:spPr>
          <a:xfrm>
            <a:off x="4572000" y="1394850"/>
            <a:ext cx="44631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Your machine learning model will update its ‘parameters’ in order to minimise its cost function</a:t>
            </a: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Y = mx + c (m sometimes referred to as a weight (w))</a:t>
            </a: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“What values of m and c minimise our loss?”</a:t>
            </a:r>
            <a:endParaRPr sz="1500" dirty="0">
              <a:solidFill>
                <a:srgbClr val="4A4F4F"/>
              </a:solidFill>
              <a:highlight>
                <a:srgbClr val="FFFFFF"/>
              </a:highlight>
              <a:latin typeface="Lato"/>
              <a:ea typeface="Lato"/>
              <a:cs typeface="Lato"/>
              <a:sym typeface="Lato"/>
            </a:endParaRPr>
          </a:p>
        </p:txBody>
      </p:sp>
      <p:pic>
        <p:nvPicPr>
          <p:cNvPr id="575" name="Google Shape;575;p71"/>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76" name="Google Shape;576;p71"/>
          <p:cNvPicPr preferRelativeResize="0"/>
          <p:nvPr/>
        </p:nvPicPr>
        <p:blipFill>
          <a:blip r:embed="rId4">
            <a:alphaModFix/>
          </a:blip>
          <a:stretch>
            <a:fillRect/>
          </a:stretch>
        </p:blipFill>
        <p:spPr>
          <a:xfrm>
            <a:off x="5847425" y="3384625"/>
            <a:ext cx="2155624" cy="168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machine learning do the maths?</a:t>
            </a:r>
            <a:endParaRPr sz="3000"/>
          </a:p>
        </p:txBody>
      </p:sp>
      <p:sp>
        <p:nvSpPr>
          <p:cNvPr id="582" name="Google Shape;582;p7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Multiplying all of the data points (x</a:t>
            </a:r>
            <a:r>
              <a:rPr lang="en" sz="1300" baseline="-25000"/>
              <a:t>i</a:t>
            </a:r>
            <a:r>
              <a:rPr lang="en" sz="1300"/>
              <a:t>) with the different values of m and c</a:t>
            </a:r>
            <a:endParaRPr sz="1300"/>
          </a:p>
        </p:txBody>
      </p:sp>
      <p:sp>
        <p:nvSpPr>
          <p:cNvPr id="583" name="Google Shape;583;p72"/>
          <p:cNvSpPr txBox="1"/>
          <p:nvPr/>
        </p:nvSpPr>
        <p:spPr>
          <a:xfrm>
            <a:off x="5670900"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Matrix operations</a:t>
            </a:r>
            <a:endParaRPr sz="1500">
              <a:solidFill>
                <a:srgbClr val="4A4F4F"/>
              </a:solidFill>
              <a:highlight>
                <a:srgbClr val="FFFFFF"/>
              </a:highlight>
              <a:latin typeface="Lato"/>
              <a:ea typeface="Lato"/>
              <a:cs typeface="Lato"/>
              <a:sym typeface="Lato"/>
            </a:endParaRPr>
          </a:p>
        </p:txBody>
      </p:sp>
      <p:pic>
        <p:nvPicPr>
          <p:cNvPr id="584" name="Google Shape;584;p72"/>
          <p:cNvPicPr preferRelativeResize="0"/>
          <p:nvPr/>
        </p:nvPicPr>
        <p:blipFill>
          <a:blip r:embed="rId3">
            <a:alphaModFix/>
          </a:blip>
          <a:stretch>
            <a:fillRect/>
          </a:stretch>
        </p:blipFill>
        <p:spPr>
          <a:xfrm>
            <a:off x="4848800" y="2349825"/>
            <a:ext cx="3638617" cy="109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N-dimensional data types in machine learning</a:t>
            </a:r>
            <a:endParaRPr sz="3000"/>
          </a:p>
        </p:txBody>
      </p:sp>
      <p:sp>
        <p:nvSpPr>
          <p:cNvPr id="590" name="Google Shape;590;p7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50">
                <a:solidFill>
                  <a:srgbClr val="4A4F4F"/>
                </a:solidFill>
                <a:highlight>
                  <a:srgbClr val="FFFFFF"/>
                </a:highlight>
              </a:rPr>
              <a:t>Scalar - a single number</a:t>
            </a:r>
            <a:endParaRPr sz="1550">
              <a:solidFill>
                <a:srgbClr val="4A4F4F"/>
              </a:solidFill>
              <a:highlight>
                <a:srgbClr val="FFFFFF"/>
              </a:highlight>
            </a:endParaRPr>
          </a:p>
          <a:p>
            <a:pPr marL="0" lvl="0" indent="0" algn="l" rtl="0">
              <a:lnSpc>
                <a:spcPct val="120000"/>
              </a:lnSpc>
              <a:spcBef>
                <a:spcPts val="0"/>
              </a:spcBef>
              <a:spcAft>
                <a:spcPts val="0"/>
              </a:spcAft>
              <a:buNone/>
            </a:pPr>
            <a:endParaRPr sz="1550">
              <a:solidFill>
                <a:srgbClr val="4A4F4F"/>
              </a:solidFill>
              <a:highlight>
                <a:srgbClr val="FFFFFF"/>
              </a:highlight>
            </a:endParaRPr>
          </a:p>
          <a:p>
            <a:pPr marL="0" lvl="0" indent="0" algn="l" rtl="0">
              <a:lnSpc>
                <a:spcPct val="120000"/>
              </a:lnSpc>
              <a:spcBef>
                <a:spcPts val="0"/>
              </a:spcBef>
              <a:spcAft>
                <a:spcPts val="0"/>
              </a:spcAft>
              <a:buNone/>
            </a:pPr>
            <a:r>
              <a:rPr lang="en" sz="1550">
                <a:solidFill>
                  <a:srgbClr val="4A4F4F"/>
                </a:solidFill>
                <a:highlight>
                  <a:srgbClr val="FFFFFF"/>
                </a:highlight>
              </a:rPr>
              <a:t>Vector - A one-column collection of scalars</a:t>
            </a:r>
            <a:endParaRPr sz="1550">
              <a:solidFill>
                <a:srgbClr val="4A4F4F"/>
              </a:solidFill>
              <a:highlight>
                <a:srgbClr val="FFFFFF"/>
              </a:highlight>
            </a:endParaRPr>
          </a:p>
          <a:p>
            <a:pPr marL="0" lvl="0" indent="0" algn="l" rtl="0">
              <a:lnSpc>
                <a:spcPct val="120000"/>
              </a:lnSpc>
              <a:spcBef>
                <a:spcPts val="0"/>
              </a:spcBef>
              <a:spcAft>
                <a:spcPts val="0"/>
              </a:spcAft>
              <a:buNone/>
            </a:pPr>
            <a:endParaRPr sz="1550">
              <a:solidFill>
                <a:srgbClr val="4A4F4F"/>
              </a:solidFill>
              <a:highlight>
                <a:srgbClr val="FFFFFF"/>
              </a:highlight>
            </a:endParaRPr>
          </a:p>
          <a:p>
            <a:pPr marL="0" lvl="0" indent="0" algn="l" rtl="0">
              <a:lnSpc>
                <a:spcPct val="120000"/>
              </a:lnSpc>
              <a:spcBef>
                <a:spcPts val="0"/>
              </a:spcBef>
              <a:spcAft>
                <a:spcPts val="0"/>
              </a:spcAft>
              <a:buNone/>
            </a:pPr>
            <a:r>
              <a:rPr lang="en" sz="1550">
                <a:solidFill>
                  <a:srgbClr val="4A4F4F"/>
                </a:solidFill>
                <a:highlight>
                  <a:srgbClr val="FFFFFF"/>
                </a:highlight>
              </a:rPr>
              <a:t>Matrix - An n-column collection of vectors</a:t>
            </a:r>
            <a:endParaRPr sz="1550">
              <a:solidFill>
                <a:srgbClr val="4A4F4F"/>
              </a:solidFill>
              <a:highlight>
                <a:srgbClr val="FFFFFF"/>
              </a:highlight>
            </a:endParaRPr>
          </a:p>
        </p:txBody>
      </p:sp>
      <p:sp>
        <p:nvSpPr>
          <p:cNvPr id="591" name="Google Shape;591;p7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Simplified terms for now</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a:t>
            </a:r>
            <a:endParaRPr sz="3000"/>
          </a:p>
        </p:txBody>
      </p:sp>
      <p:pic>
        <p:nvPicPr>
          <p:cNvPr id="597" name="Google Shape;597;p74"/>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598" name="Google Shape;598;p74"/>
          <p:cNvSpPr/>
          <p:nvPr/>
        </p:nvSpPr>
        <p:spPr>
          <a:xfrm>
            <a:off x="5233725" y="845975"/>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 single number</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sz="3000"/>
          </a:p>
        </p:txBody>
      </p:sp>
      <p:pic>
        <p:nvPicPr>
          <p:cNvPr id="605" name="Google Shape;605;p75"/>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606" name="Google Shape;606;p75"/>
          <p:cNvSpPr/>
          <p:nvPr/>
        </p:nvSpPr>
        <p:spPr>
          <a:xfrm>
            <a:off x="5820275" y="414150"/>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A one-column collection of scalars</a:t>
            </a:r>
            <a:endParaRPr sz="1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a:t>
            </a:r>
            <a:endParaRPr sz="3000"/>
          </a:p>
        </p:txBody>
      </p:sp>
      <p:pic>
        <p:nvPicPr>
          <p:cNvPr id="614" name="Google Shape;614;p76"/>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615" name="Google Shape;615;p76"/>
          <p:cNvSpPr/>
          <p:nvPr/>
        </p:nvSpPr>
        <p:spPr>
          <a:xfrm>
            <a:off x="6880550" y="507575"/>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An n-column collection of vectors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84" name="Google Shape;184;p24"/>
          <p:cNvSpPr txBox="1">
            <a:spLocks noGrp="1"/>
          </p:cNvSpPr>
          <p:nvPr>
            <p:ph type="subTitle" idx="4294967295"/>
          </p:nvPr>
        </p:nvSpPr>
        <p:spPr>
          <a:xfrm>
            <a:off x="4542975" y="3857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Types:</a:t>
            </a:r>
            <a:endParaRPr sz="1600">
              <a:solidFill>
                <a:srgbClr val="FFFFFF"/>
              </a:solidFill>
            </a:endParaRPr>
          </a:p>
          <a:p>
            <a:pPr marL="0" lvl="0" indent="0" algn="l" rtl="0">
              <a:spcBef>
                <a:spcPts val="1600"/>
              </a:spcBef>
              <a:spcAft>
                <a:spcPts val="0"/>
              </a:spcAft>
              <a:buNone/>
            </a:pPr>
            <a:r>
              <a:rPr lang="en" sz="1600">
                <a:solidFill>
                  <a:srgbClr val="FFFFFF"/>
                </a:solidFill>
              </a:rPr>
              <a:t>Supervised learning</a:t>
            </a:r>
            <a:endParaRPr sz="1600">
              <a:solidFill>
                <a:srgbClr val="FFFFFF"/>
              </a:solidFill>
            </a:endParaRPr>
          </a:p>
          <a:p>
            <a:pPr marL="0" lvl="0" indent="0" algn="l" rtl="0">
              <a:spcBef>
                <a:spcPts val="1600"/>
              </a:spcBef>
              <a:spcAft>
                <a:spcPts val="0"/>
              </a:spcAft>
              <a:buNone/>
            </a:pPr>
            <a:r>
              <a:rPr lang="en" sz="1600">
                <a:solidFill>
                  <a:srgbClr val="FFFFFF"/>
                </a:solidFill>
              </a:rPr>
              <a:t>Unsupervised learning</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185" name="Google Shape;185;p24"/>
          <p:cNvPicPr preferRelativeResize="0"/>
          <p:nvPr/>
        </p:nvPicPr>
        <p:blipFill>
          <a:blip r:embed="rId3">
            <a:alphaModFix/>
          </a:blip>
          <a:stretch>
            <a:fillRect/>
          </a:stretch>
        </p:blipFill>
        <p:spPr>
          <a:xfrm>
            <a:off x="93133" y="110068"/>
            <a:ext cx="8980529" cy="49743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Notation to be aware of</a:t>
            </a:r>
            <a:endParaRPr sz="3000"/>
          </a:p>
        </p:txBody>
      </p:sp>
      <p:sp>
        <p:nvSpPr>
          <p:cNvPr id="622" name="Google Shape;622;p77"/>
          <p:cNvSpPr txBox="1"/>
          <p:nvPr/>
        </p:nvSpPr>
        <p:spPr>
          <a:xfrm>
            <a:off x="4712775" y="-63225"/>
            <a:ext cx="4158900" cy="48765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 - reference to matrix A. We use upper case to denote matrices and vectors, lowercase for scalars</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25000">
                <a:solidFill>
                  <a:srgbClr val="4A4F4F"/>
                </a:solidFill>
                <a:highlight>
                  <a:srgbClr val="FFFFFF"/>
                </a:highlight>
              </a:rPr>
              <a:t>i,j</a:t>
            </a:r>
            <a:r>
              <a:rPr lang="en" sz="1450">
                <a:solidFill>
                  <a:srgbClr val="4A4F4F"/>
                </a:solidFill>
                <a:highlight>
                  <a:srgbClr val="FFFFFF"/>
                </a:highlight>
              </a:rPr>
              <a:t> - A single value in row i, column j</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 </a:t>
            </a:r>
            <a:r>
              <a:rPr lang="en" sz="1450" baseline="30000">
                <a:solidFill>
                  <a:srgbClr val="4A4F4F"/>
                </a:solidFill>
                <a:highlight>
                  <a:srgbClr val="FFFFFF"/>
                </a:highlight>
              </a:rPr>
              <a:t>.</a:t>
            </a:r>
            <a:r>
              <a:rPr lang="en" sz="1450">
                <a:solidFill>
                  <a:srgbClr val="4A4F4F"/>
                </a:solidFill>
                <a:highlight>
                  <a:srgbClr val="FFFFFF"/>
                </a:highlight>
              </a:rPr>
              <a:t> B - we use a dot to represent multiplication between two matrices (and/or a vector)</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30000">
                <a:solidFill>
                  <a:srgbClr val="4A4F4F"/>
                </a:solidFill>
                <a:highlight>
                  <a:srgbClr val="FFFFFF"/>
                </a:highlight>
              </a:rPr>
              <a:t>T</a:t>
            </a:r>
            <a:r>
              <a:rPr lang="en" sz="1450">
                <a:solidFill>
                  <a:srgbClr val="4A4F4F"/>
                </a:solidFill>
                <a:highlight>
                  <a:srgbClr val="FFFFFF"/>
                </a:highlight>
              </a:rPr>
              <a:t> - The transpose of a matrix (rows swapped with columns)</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30000">
                <a:solidFill>
                  <a:srgbClr val="4A4F4F"/>
                </a:solidFill>
                <a:highlight>
                  <a:srgbClr val="FFFFFF"/>
                </a:highlight>
              </a:rPr>
              <a:t>-1</a:t>
            </a:r>
            <a:r>
              <a:rPr lang="en" sz="1450">
                <a:solidFill>
                  <a:srgbClr val="4A4F4F"/>
                </a:solidFill>
                <a:highlight>
                  <a:srgbClr val="FFFFFF"/>
                </a:highlight>
              </a:rPr>
              <a:t> - The inverse of a matrix (you won’t need to know about this, just to recognise it for now)</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 x | - The absolute value of a given value. Turns negative numbers positive, e.g. -5 --&gt; 5</a:t>
            </a:r>
            <a:endParaRPr sz="1450">
              <a:solidFill>
                <a:srgbClr val="4A4F4F"/>
              </a:solidFill>
              <a:highlight>
                <a:srgbClr val="FFFFFF"/>
              </a:highlight>
            </a:endParaRPr>
          </a:p>
        </p:txBody>
      </p:sp>
      <p:sp>
        <p:nvSpPr>
          <p:cNvPr id="623" name="Google Shape;623;p7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Scalars, vectors, matrices</a:t>
            </a:r>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Notation revision</a:t>
            </a:r>
            <a:endParaRPr sz="3000"/>
          </a:p>
        </p:txBody>
      </p:sp>
      <p:sp>
        <p:nvSpPr>
          <p:cNvPr id="637" name="Google Shape;637;p79"/>
          <p:cNvSpPr txBox="1"/>
          <p:nvPr/>
        </p:nvSpPr>
        <p:spPr>
          <a:xfrm>
            <a:off x="4712775" y="165375"/>
            <a:ext cx="4158900" cy="4876500"/>
          </a:xfrm>
          <a:prstGeom prst="rect">
            <a:avLst/>
          </a:prstGeom>
          <a:noFill/>
          <a:ln>
            <a:noFill/>
          </a:ln>
        </p:spPr>
        <p:txBody>
          <a:bodyPr spcFirstLastPara="1" wrap="square" lIns="91425" tIns="91425" rIns="91425" bIns="91425" anchor="t" anchorCtr="0">
            <a:noAutofit/>
          </a:bodyPr>
          <a:lstStyle/>
          <a:p>
            <a:pPr marL="1371600" lvl="0" indent="457200" algn="l" rtl="0">
              <a:lnSpc>
                <a:spcPct val="120000"/>
              </a:lnSpc>
              <a:spcBef>
                <a:spcPts val="0"/>
              </a:spcBef>
              <a:spcAft>
                <a:spcPts val="0"/>
              </a:spcAft>
              <a:buNone/>
            </a:pPr>
            <a:r>
              <a:rPr lang="en" sz="2550">
                <a:solidFill>
                  <a:srgbClr val="4A4F4F"/>
                </a:solidFill>
                <a:highlight>
                  <a:srgbClr val="FFFFFF"/>
                </a:highlight>
              </a:rPr>
              <a:t>a</a:t>
            </a:r>
            <a:r>
              <a:rPr lang="en" sz="2550" baseline="-25000">
                <a:solidFill>
                  <a:srgbClr val="4A4F4F"/>
                </a:solidFill>
                <a:highlight>
                  <a:srgbClr val="FFFFFF"/>
                </a:highlight>
              </a:rPr>
              <a:t>i,j</a:t>
            </a:r>
            <a:endParaRPr sz="2550">
              <a:solidFill>
                <a:srgbClr val="4A4F4F"/>
              </a:solidFill>
              <a:highlight>
                <a:srgbClr val="FFFFFF"/>
              </a:highlight>
            </a:endParaRPr>
          </a:p>
        </p:txBody>
      </p:sp>
      <p:sp>
        <p:nvSpPr>
          <p:cNvPr id="638" name="Google Shape;638;p7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Test time: rows and columns</a:t>
            </a:r>
            <a:endParaRPr sz="1300"/>
          </a:p>
        </p:txBody>
      </p:sp>
      <p:pic>
        <p:nvPicPr>
          <p:cNvPr id="639" name="Google Shape;639;p79"/>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640" name="Google Shape;640;p79"/>
          <p:cNvPicPr preferRelativeResize="0"/>
          <p:nvPr/>
        </p:nvPicPr>
        <p:blipFill>
          <a:blip r:embed="rId4">
            <a:alphaModFix/>
          </a:blip>
          <a:stretch>
            <a:fillRect/>
          </a:stretch>
        </p:blipFill>
        <p:spPr>
          <a:xfrm>
            <a:off x="5352300" y="1201400"/>
            <a:ext cx="2971800" cy="914400"/>
          </a:xfrm>
          <a:prstGeom prst="rect">
            <a:avLst/>
          </a:prstGeom>
          <a:noFill/>
          <a:ln>
            <a:noFill/>
          </a:ln>
        </p:spPr>
      </p:pic>
      <p:sp>
        <p:nvSpPr>
          <p:cNvPr id="641" name="Google Shape;641;p79"/>
          <p:cNvSpPr txBox="1">
            <a:spLocks noGrp="1"/>
          </p:cNvSpPr>
          <p:nvPr>
            <p:ph type="subTitle" idx="1"/>
          </p:nvPr>
        </p:nvSpPr>
        <p:spPr>
          <a:xfrm>
            <a:off x="4938000" y="2451150"/>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arenR"/>
            </a:pPr>
            <a:r>
              <a:rPr lang="en" sz="1300"/>
              <a:t>What are the values i and j for 25?</a:t>
            </a:r>
            <a:endParaRPr sz="1300"/>
          </a:p>
          <a:p>
            <a:pPr marL="457200" lvl="0" indent="-311150" algn="l" rtl="0">
              <a:lnSpc>
                <a:spcPct val="115000"/>
              </a:lnSpc>
              <a:spcBef>
                <a:spcPts val="0"/>
              </a:spcBef>
              <a:spcAft>
                <a:spcPts val="0"/>
              </a:spcAft>
              <a:buSzPts val="1300"/>
              <a:buAutoNum type="arabicParenR"/>
            </a:pPr>
            <a:r>
              <a:rPr lang="en" sz="1300"/>
              <a:t>Which value is at a</a:t>
            </a:r>
            <a:r>
              <a:rPr lang="en" sz="1300" baseline="-25000"/>
              <a:t>3,4</a:t>
            </a:r>
            <a:r>
              <a:rPr lang="en" sz="1300"/>
              <a:t>?</a:t>
            </a:r>
            <a:endParaRPr sz="1300"/>
          </a:p>
          <a:p>
            <a:pPr marL="457200" lvl="0" indent="-311150" algn="l" rtl="0">
              <a:lnSpc>
                <a:spcPct val="115000"/>
              </a:lnSpc>
              <a:spcBef>
                <a:spcPts val="0"/>
              </a:spcBef>
              <a:spcAft>
                <a:spcPts val="0"/>
              </a:spcAft>
              <a:buSzPts val="1300"/>
              <a:buAutoNum type="arabicParenR"/>
            </a:pPr>
            <a:r>
              <a:rPr lang="en" sz="1300"/>
              <a:t>What are the values of i and j at the bottom right value (53)</a:t>
            </a:r>
            <a:endParaRPr sz="1300"/>
          </a:p>
          <a:p>
            <a:pPr marL="457200" lvl="0" indent="-311150" algn="l" rtl="0">
              <a:lnSpc>
                <a:spcPct val="115000"/>
              </a:lnSpc>
              <a:spcBef>
                <a:spcPts val="0"/>
              </a:spcBef>
              <a:spcAft>
                <a:spcPts val="0"/>
              </a:spcAft>
              <a:buSzPts val="1300"/>
              <a:buAutoNum type="arabicParenR"/>
            </a:pPr>
            <a:r>
              <a:rPr lang="en" sz="1300"/>
              <a:t>Which value is at a</a:t>
            </a:r>
            <a:r>
              <a:rPr lang="en" sz="1300" baseline="-25000"/>
              <a:t>2,6</a:t>
            </a:r>
            <a:r>
              <a:rPr lang="en" sz="1300"/>
              <a:t>?</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 operations</a:t>
            </a:r>
            <a:endParaRPr sz="3000"/>
          </a:p>
        </p:txBody>
      </p:sp>
      <p:sp>
        <p:nvSpPr>
          <p:cNvPr id="647" name="Google Shape;647;p8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Scalar-matrix multiplication</a:t>
            </a:r>
            <a:endParaRPr sz="1550" dirty="0">
              <a:solidFill>
                <a:srgbClr val="4A4F4F"/>
              </a:solidFill>
              <a:highlight>
                <a:srgbClr val="FFFFFF"/>
              </a:highlight>
            </a:endParaRPr>
          </a:p>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Matrix-matrix addition</a:t>
            </a:r>
            <a:endParaRPr sz="1550" dirty="0">
              <a:solidFill>
                <a:srgbClr val="4A4F4F"/>
              </a:solidFill>
              <a:highlight>
                <a:srgbClr val="FFFFFF"/>
              </a:highlight>
            </a:endParaRPr>
          </a:p>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Matrix-matrix multiplication</a:t>
            </a:r>
            <a:endParaRPr sz="1550" dirty="0">
              <a:solidFill>
                <a:srgbClr val="4A4F4F"/>
              </a:solidFill>
              <a:highlight>
                <a:srgbClr val="FFFFFF"/>
              </a:highlight>
            </a:endParaRPr>
          </a:p>
        </p:txBody>
      </p:sp>
      <p:sp>
        <p:nvSpPr>
          <p:cNvPr id="649" name="Google Shape;649;p8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Describe each of the following based on the definitions that we’ve gone over so far</a:t>
            </a:r>
            <a:endParaRPr sz="13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Transposing matrices</a:t>
            </a:r>
            <a:endParaRPr sz="3000"/>
          </a:p>
        </p:txBody>
      </p:sp>
      <p:pic>
        <p:nvPicPr>
          <p:cNvPr id="655" name="Google Shape;655;p81"/>
          <p:cNvPicPr preferRelativeResize="0"/>
          <p:nvPr/>
        </p:nvPicPr>
        <p:blipFill>
          <a:blip r:embed="rId3">
            <a:alphaModFix/>
          </a:blip>
          <a:stretch>
            <a:fillRect/>
          </a:stretch>
        </p:blipFill>
        <p:spPr>
          <a:xfrm>
            <a:off x="4655450" y="1468400"/>
            <a:ext cx="4448175" cy="1638300"/>
          </a:xfrm>
          <a:prstGeom prst="rect">
            <a:avLst/>
          </a:prstGeom>
          <a:noFill/>
          <a:ln>
            <a:noFill/>
          </a:ln>
        </p:spPr>
      </p:pic>
      <p:sp>
        <p:nvSpPr>
          <p:cNvPr id="656" name="Google Shape;656;p81"/>
          <p:cNvSpPr txBox="1">
            <a:spLocks noGrp="1"/>
          </p:cNvSpPr>
          <p:nvPr>
            <p:ph type="subTitle" idx="1"/>
          </p:nvPr>
        </p:nvSpPr>
        <p:spPr>
          <a:xfrm>
            <a:off x="724950" y="27043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The first row becomes the first column (a</a:t>
            </a:r>
            <a:r>
              <a:rPr lang="en" sz="1300" baseline="-25000"/>
              <a:t>i,j</a:t>
            </a:r>
            <a:r>
              <a:rPr lang="en" sz="1300"/>
              <a:t> becomes a</a:t>
            </a:r>
            <a:r>
              <a:rPr lang="en" sz="1300" baseline="-25000"/>
              <a:t>j,i</a:t>
            </a:r>
            <a:r>
              <a:rPr lang="en" sz="1300"/>
              <a:t>)</a:t>
            </a:r>
            <a:endParaRPr sz="1300"/>
          </a:p>
          <a:p>
            <a:pPr marL="0" lvl="0" indent="0" algn="l" rtl="0">
              <a:lnSpc>
                <a:spcPct val="115000"/>
              </a:lnSpc>
              <a:spcBef>
                <a:spcPts val="1000"/>
              </a:spcBef>
              <a:spcAft>
                <a:spcPts val="0"/>
              </a:spcAft>
              <a:buNone/>
            </a:pPr>
            <a:r>
              <a:rPr lang="en" sz="1300"/>
              <a:t>This idea becomes useful in matrix multiplication</a:t>
            </a:r>
            <a:endParaRPr sz="1300"/>
          </a:p>
          <a:p>
            <a:pPr marL="0" lvl="0" indent="0" algn="l" rtl="0">
              <a:lnSpc>
                <a:spcPct val="115000"/>
              </a:lnSpc>
              <a:spcBef>
                <a:spcPts val="1000"/>
              </a:spcBef>
              <a:spcAft>
                <a:spcPts val="0"/>
              </a:spcAft>
              <a:buNone/>
            </a:pPr>
            <a:r>
              <a:rPr lang="en" sz="1300"/>
              <a:t>How does the shape of a matrix change when it’s transposed?</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endParaRPr sz="1300"/>
          </a:p>
        </p:txBody>
      </p:sp>
      <p:pic>
        <p:nvPicPr>
          <p:cNvPr id="657" name="Google Shape;657;p81"/>
          <p:cNvPicPr preferRelativeResize="0"/>
          <p:nvPr/>
        </p:nvPicPr>
        <p:blipFill>
          <a:blip r:embed="rId4">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Transposing matrices</a:t>
            </a:r>
            <a:endParaRPr sz="3000"/>
          </a:p>
        </p:txBody>
      </p:sp>
      <p:sp>
        <p:nvSpPr>
          <p:cNvPr id="663" name="Google Shape;663;p8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transpose of each of the following matrices, including the change in shape (rows, columns)</a:t>
            </a:r>
            <a:endParaRPr sz="1300"/>
          </a:p>
        </p:txBody>
      </p:sp>
      <p:pic>
        <p:nvPicPr>
          <p:cNvPr id="664" name="Google Shape;664;p82"/>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665" name="Google Shape;665;p82"/>
          <p:cNvPicPr preferRelativeResize="0"/>
          <p:nvPr/>
        </p:nvPicPr>
        <p:blipFill>
          <a:blip r:embed="rId4">
            <a:alphaModFix/>
          </a:blip>
          <a:stretch>
            <a:fillRect/>
          </a:stretch>
        </p:blipFill>
        <p:spPr>
          <a:xfrm>
            <a:off x="4572000" y="2372550"/>
            <a:ext cx="4353976" cy="6889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Scalar-matrix multiplication</a:t>
            </a:r>
            <a:endParaRPr sz="3000"/>
          </a:p>
        </p:txBody>
      </p:sp>
      <p:pic>
        <p:nvPicPr>
          <p:cNvPr id="671" name="Google Shape;671;p83"/>
          <p:cNvPicPr preferRelativeResize="0"/>
          <p:nvPr/>
        </p:nvPicPr>
        <p:blipFill>
          <a:blip r:embed="rId3">
            <a:alphaModFix/>
          </a:blip>
          <a:stretch>
            <a:fillRect/>
          </a:stretch>
        </p:blipFill>
        <p:spPr>
          <a:xfrm>
            <a:off x="4572000" y="1157000"/>
            <a:ext cx="4514850" cy="1066800"/>
          </a:xfrm>
          <a:prstGeom prst="rect">
            <a:avLst/>
          </a:prstGeom>
          <a:noFill/>
          <a:ln>
            <a:noFill/>
          </a:ln>
        </p:spPr>
      </p:pic>
      <p:pic>
        <p:nvPicPr>
          <p:cNvPr id="672" name="Google Shape;672;p83"/>
          <p:cNvPicPr preferRelativeResize="0"/>
          <p:nvPr/>
        </p:nvPicPr>
        <p:blipFill>
          <a:blip r:embed="rId4">
            <a:alphaModFix/>
          </a:blip>
          <a:stretch>
            <a:fillRect/>
          </a:stretch>
        </p:blipFill>
        <p:spPr>
          <a:xfrm>
            <a:off x="4732175" y="2730125"/>
            <a:ext cx="4194499" cy="707925"/>
          </a:xfrm>
          <a:prstGeom prst="rect">
            <a:avLst/>
          </a:prstGeom>
          <a:noFill/>
          <a:ln>
            <a:noFill/>
          </a:ln>
        </p:spPr>
      </p:pic>
      <p:sp>
        <p:nvSpPr>
          <p:cNvPr id="673" name="Google Shape;673;p83"/>
          <p:cNvSpPr txBox="1">
            <a:spLocks noGrp="1"/>
          </p:cNvSpPr>
          <p:nvPr>
            <p:ph type="subTitle" idx="1"/>
          </p:nvPr>
        </p:nvSpPr>
        <p:spPr>
          <a:xfrm>
            <a:off x="724950" y="3313925"/>
            <a:ext cx="3068400" cy="137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Straightforward - multiply the scalar by all of the values in a vector or matrix. </a:t>
            </a:r>
            <a:endParaRPr sz="1300"/>
          </a:p>
          <a:p>
            <a:pPr marL="0" lvl="0" indent="0" algn="l" rtl="0">
              <a:lnSpc>
                <a:spcPct val="115000"/>
              </a:lnSpc>
              <a:spcBef>
                <a:spcPts val="1000"/>
              </a:spcBef>
              <a:spcAft>
                <a:spcPts val="1000"/>
              </a:spcAft>
              <a:buNone/>
            </a:pPr>
            <a:r>
              <a:rPr lang="en" sz="1300"/>
              <a:t>The resultant shape doesn’t change.</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Scalar-matrix multiplication</a:t>
            </a:r>
            <a:endParaRPr sz="3000"/>
          </a:p>
        </p:txBody>
      </p:sp>
      <p:sp>
        <p:nvSpPr>
          <p:cNvPr id="679" name="Google Shape;679;p8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Carry out the following scalar-matrix multiplications</a:t>
            </a:r>
            <a:endParaRPr sz="1300"/>
          </a:p>
        </p:txBody>
      </p:sp>
      <p:pic>
        <p:nvPicPr>
          <p:cNvPr id="680" name="Google Shape;680;p84"/>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681" name="Google Shape;681;p84"/>
          <p:cNvPicPr preferRelativeResize="0"/>
          <p:nvPr/>
        </p:nvPicPr>
        <p:blipFill rotWithShape="1">
          <a:blip r:embed="rId4">
            <a:alphaModFix/>
          </a:blip>
          <a:srcRect r="50438" b="41482"/>
          <a:stretch/>
        </p:blipFill>
        <p:spPr>
          <a:xfrm>
            <a:off x="5550775" y="633850"/>
            <a:ext cx="1713625" cy="1304275"/>
          </a:xfrm>
          <a:prstGeom prst="rect">
            <a:avLst/>
          </a:prstGeom>
          <a:noFill/>
          <a:ln>
            <a:noFill/>
          </a:ln>
        </p:spPr>
      </p:pic>
      <p:pic>
        <p:nvPicPr>
          <p:cNvPr id="682" name="Google Shape;682;p84"/>
          <p:cNvPicPr preferRelativeResize="0"/>
          <p:nvPr/>
        </p:nvPicPr>
        <p:blipFill rotWithShape="1">
          <a:blip r:embed="rId5">
            <a:alphaModFix/>
          </a:blip>
          <a:srcRect r="48875"/>
          <a:stretch/>
        </p:blipFill>
        <p:spPr>
          <a:xfrm>
            <a:off x="5681388" y="1898275"/>
            <a:ext cx="1506850" cy="1113025"/>
          </a:xfrm>
          <a:prstGeom prst="rect">
            <a:avLst/>
          </a:prstGeom>
          <a:noFill/>
          <a:ln>
            <a:noFill/>
          </a:ln>
        </p:spPr>
      </p:pic>
      <p:pic>
        <p:nvPicPr>
          <p:cNvPr id="683" name="Google Shape;683;p84"/>
          <p:cNvPicPr preferRelativeResize="0"/>
          <p:nvPr/>
        </p:nvPicPr>
        <p:blipFill rotWithShape="1">
          <a:blip r:embed="rId6">
            <a:alphaModFix/>
          </a:blip>
          <a:srcRect l="14929" r="58334"/>
          <a:stretch/>
        </p:blipFill>
        <p:spPr>
          <a:xfrm>
            <a:off x="5550775" y="2965600"/>
            <a:ext cx="1647524" cy="884050"/>
          </a:xfrm>
          <a:prstGeom prst="rect">
            <a:avLst/>
          </a:prstGeom>
          <a:noFill/>
          <a:ln>
            <a:noFill/>
          </a:ln>
        </p:spPr>
      </p:pic>
      <p:pic>
        <p:nvPicPr>
          <p:cNvPr id="684" name="Google Shape;684;p84"/>
          <p:cNvPicPr preferRelativeResize="0"/>
          <p:nvPr/>
        </p:nvPicPr>
        <p:blipFill rotWithShape="1">
          <a:blip r:embed="rId7">
            <a:alphaModFix/>
          </a:blip>
          <a:srcRect r="63642"/>
          <a:stretch/>
        </p:blipFill>
        <p:spPr>
          <a:xfrm>
            <a:off x="5550775" y="3901950"/>
            <a:ext cx="1178275" cy="765775"/>
          </a:xfrm>
          <a:prstGeom prst="rect">
            <a:avLst/>
          </a:prstGeom>
          <a:noFill/>
          <a:ln>
            <a:noFill/>
          </a:ln>
        </p:spPr>
      </p:pic>
      <p:sp>
        <p:nvSpPr>
          <p:cNvPr id="685" name="Google Shape;685;p84"/>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 addition and subtraction</a:t>
            </a:r>
            <a:endParaRPr sz="3000"/>
          </a:p>
        </p:txBody>
      </p:sp>
      <p:sp>
        <p:nvSpPr>
          <p:cNvPr id="691" name="Google Shape;691;p8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sz="1300"/>
              <a:t>Matrices must be the same shape</a:t>
            </a:r>
            <a:endParaRPr sz="1300"/>
          </a:p>
          <a:p>
            <a:pPr marL="457200" lvl="0" indent="-311150" algn="l" rtl="0">
              <a:lnSpc>
                <a:spcPct val="115000"/>
              </a:lnSpc>
              <a:spcBef>
                <a:spcPts val="0"/>
              </a:spcBef>
              <a:spcAft>
                <a:spcPts val="0"/>
              </a:spcAft>
              <a:buSzPts val="1300"/>
              <a:buChar char="-"/>
            </a:pPr>
            <a:r>
              <a:rPr lang="en" sz="1300"/>
              <a:t>The resultant shape is the same</a:t>
            </a:r>
            <a:endParaRPr sz="1300"/>
          </a:p>
          <a:p>
            <a:pPr marL="457200" lvl="0" indent="-311150" algn="l" rtl="0">
              <a:lnSpc>
                <a:spcPct val="115000"/>
              </a:lnSpc>
              <a:spcBef>
                <a:spcPts val="0"/>
              </a:spcBef>
              <a:spcAft>
                <a:spcPts val="0"/>
              </a:spcAft>
              <a:buSzPts val="1300"/>
              <a:buChar char="-"/>
            </a:pPr>
            <a:r>
              <a:rPr lang="en" sz="1300"/>
              <a:t>a</a:t>
            </a:r>
            <a:r>
              <a:rPr lang="en" sz="1300" baseline="-25000"/>
              <a:t>i,j</a:t>
            </a:r>
            <a:r>
              <a:rPr lang="en" sz="1300"/>
              <a:t> + b</a:t>
            </a:r>
            <a:r>
              <a:rPr lang="en" sz="1300" baseline="-25000"/>
              <a:t>i,j</a:t>
            </a:r>
            <a:r>
              <a:rPr lang="en" sz="1300"/>
              <a:t> = c</a:t>
            </a:r>
            <a:r>
              <a:rPr lang="en" sz="1300" baseline="-25000"/>
              <a:t>i,j</a:t>
            </a:r>
            <a:r>
              <a:rPr lang="en" sz="1300"/>
              <a:t> </a:t>
            </a:r>
            <a:endParaRPr sz="1300"/>
          </a:p>
        </p:txBody>
      </p:sp>
      <p:pic>
        <p:nvPicPr>
          <p:cNvPr id="692" name="Google Shape;692;p85"/>
          <p:cNvPicPr preferRelativeResize="0"/>
          <p:nvPr/>
        </p:nvPicPr>
        <p:blipFill>
          <a:blip r:embed="rId3">
            <a:alphaModFix/>
          </a:blip>
          <a:stretch>
            <a:fillRect/>
          </a:stretch>
        </p:blipFill>
        <p:spPr>
          <a:xfrm>
            <a:off x="5007050" y="1855263"/>
            <a:ext cx="3903650" cy="1432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6"/>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
        <p:nvSpPr>
          <p:cNvPr id="698" name="Google Shape;698;p8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Matrix-matrix addition</a:t>
            </a:r>
            <a:endParaRPr sz="3000"/>
          </a:p>
        </p:txBody>
      </p:sp>
      <p:sp>
        <p:nvSpPr>
          <p:cNvPr id="699" name="Google Shape;699;p8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Carry out the following matrix-matrix additions</a:t>
            </a:r>
            <a:endParaRPr sz="1300"/>
          </a:p>
        </p:txBody>
      </p:sp>
      <p:pic>
        <p:nvPicPr>
          <p:cNvPr id="700" name="Google Shape;700;p86"/>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01" name="Google Shape;701;p86"/>
          <p:cNvPicPr preferRelativeResize="0"/>
          <p:nvPr/>
        </p:nvPicPr>
        <p:blipFill rotWithShape="1">
          <a:blip r:embed="rId4">
            <a:alphaModFix/>
          </a:blip>
          <a:srcRect t="27445" r="31801" b="35853"/>
          <a:stretch/>
        </p:blipFill>
        <p:spPr>
          <a:xfrm>
            <a:off x="5318500" y="721300"/>
            <a:ext cx="2969375" cy="984400"/>
          </a:xfrm>
          <a:prstGeom prst="rect">
            <a:avLst/>
          </a:prstGeom>
          <a:noFill/>
          <a:ln>
            <a:noFill/>
          </a:ln>
        </p:spPr>
      </p:pic>
      <p:pic>
        <p:nvPicPr>
          <p:cNvPr id="702" name="Google Shape;702;p86"/>
          <p:cNvPicPr preferRelativeResize="0"/>
          <p:nvPr/>
        </p:nvPicPr>
        <p:blipFill rotWithShape="1">
          <a:blip r:embed="rId5">
            <a:alphaModFix/>
          </a:blip>
          <a:srcRect r="30877" b="29027"/>
          <a:stretch/>
        </p:blipFill>
        <p:spPr>
          <a:xfrm>
            <a:off x="5595600" y="1878225"/>
            <a:ext cx="3009575" cy="984400"/>
          </a:xfrm>
          <a:prstGeom prst="rect">
            <a:avLst/>
          </a:prstGeom>
          <a:noFill/>
          <a:ln>
            <a:noFill/>
          </a:ln>
        </p:spPr>
      </p:pic>
      <p:sp>
        <p:nvSpPr>
          <p:cNvPr id="703" name="Google Shape;703;p86"/>
          <p:cNvSpPr/>
          <p:nvPr/>
        </p:nvSpPr>
        <p:spPr>
          <a:xfrm>
            <a:off x="6821175" y="2290475"/>
            <a:ext cx="261300" cy="2814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6"/>
          <p:cNvSpPr/>
          <p:nvPr/>
        </p:nvSpPr>
        <p:spPr>
          <a:xfrm>
            <a:off x="8458650" y="2314725"/>
            <a:ext cx="271200" cy="1809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p86"/>
          <p:cNvPicPr preferRelativeResize="0"/>
          <p:nvPr/>
        </p:nvPicPr>
        <p:blipFill rotWithShape="1">
          <a:blip r:embed="rId6">
            <a:alphaModFix/>
          </a:blip>
          <a:srcRect l="24185" r="30876"/>
          <a:stretch/>
        </p:blipFill>
        <p:spPr>
          <a:xfrm>
            <a:off x="5776550" y="3035150"/>
            <a:ext cx="1956500" cy="927750"/>
          </a:xfrm>
          <a:prstGeom prst="rect">
            <a:avLst/>
          </a:prstGeom>
          <a:noFill/>
          <a:ln>
            <a:noFill/>
          </a:ln>
        </p:spPr>
      </p:pic>
      <p:pic>
        <p:nvPicPr>
          <p:cNvPr id="706" name="Google Shape;706;p86"/>
          <p:cNvPicPr preferRelativeResize="0"/>
          <p:nvPr/>
        </p:nvPicPr>
        <p:blipFill rotWithShape="1">
          <a:blip r:embed="rId7">
            <a:alphaModFix/>
          </a:blip>
          <a:srcRect l="14899" r="31388"/>
          <a:stretch/>
        </p:blipFill>
        <p:spPr>
          <a:xfrm>
            <a:off x="5776550" y="3962900"/>
            <a:ext cx="2240075" cy="862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12" name="Google Shape;712;p8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Multiplying two matrices is less straightforward</a:t>
            </a:r>
            <a:endParaRPr sz="1300"/>
          </a:p>
        </p:txBody>
      </p:sp>
      <p:pic>
        <p:nvPicPr>
          <p:cNvPr id="713" name="Google Shape;713;p87"/>
          <p:cNvPicPr preferRelativeResize="0"/>
          <p:nvPr/>
        </p:nvPicPr>
        <p:blipFill>
          <a:blip r:embed="rId3">
            <a:alphaModFix/>
          </a:blip>
          <a:stretch>
            <a:fillRect/>
          </a:stretch>
        </p:blipFill>
        <p:spPr>
          <a:xfrm>
            <a:off x="4962650" y="1811638"/>
            <a:ext cx="3695300" cy="152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93" name="Google Shape;193;p25"/>
          <p:cNvSpPr txBox="1">
            <a:spLocks noGrp="1"/>
          </p:cNvSpPr>
          <p:nvPr>
            <p:ph type="subTitle" idx="4294967295"/>
          </p:nvPr>
        </p:nvSpPr>
        <p:spPr>
          <a:xfrm>
            <a:off x="4542975" y="13001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Unsupervised learning</a:t>
            </a:r>
            <a:endParaRPr sz="1600">
              <a:solidFill>
                <a:srgbClr val="FFFFFF"/>
              </a:solidFill>
            </a:endParaRPr>
          </a:p>
          <a:p>
            <a:pPr marL="0" lvl="0" indent="0" algn="l" rtl="0">
              <a:spcBef>
                <a:spcPts val="1600"/>
              </a:spcBef>
              <a:spcAft>
                <a:spcPts val="0"/>
              </a:spcAft>
              <a:buNone/>
            </a:pPr>
            <a:r>
              <a:rPr lang="en" sz="1600">
                <a:solidFill>
                  <a:srgbClr val="FFFFFF"/>
                </a:solidFill>
              </a:rPr>
              <a:t>Learning with no labels - clustering by noticing similarities between variables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194" name="Google Shape;194;p25"/>
          <p:cNvPicPr preferRelativeResize="0"/>
          <p:nvPr/>
        </p:nvPicPr>
        <p:blipFill>
          <a:blip r:embed="rId3">
            <a:alphaModFix/>
          </a:blip>
          <a:stretch>
            <a:fillRect/>
          </a:stretch>
        </p:blipFill>
        <p:spPr>
          <a:xfrm>
            <a:off x="3491802" y="2662900"/>
            <a:ext cx="4687611" cy="242156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rules - matrix shapes</a:t>
            </a:r>
            <a:endParaRPr sz="3000"/>
          </a:p>
        </p:txBody>
      </p:sp>
      <p:sp>
        <p:nvSpPr>
          <p:cNvPr id="719" name="Google Shape;719;p8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a:t>
            </a:r>
            <a:r>
              <a:rPr lang="en" sz="1300" baseline="-25000"/>
              <a:t>j </a:t>
            </a:r>
            <a:r>
              <a:rPr lang="en" sz="1300"/>
              <a:t>must be the same as B</a:t>
            </a:r>
            <a:r>
              <a:rPr lang="en" sz="1300" baseline="-25000"/>
              <a:t>i</a:t>
            </a:r>
            <a:r>
              <a:rPr lang="en" sz="1300"/>
              <a:t>. The resultant matrix will be shape A</a:t>
            </a:r>
            <a:r>
              <a:rPr lang="en" sz="1300" baseline="-25000"/>
              <a:t>i </a:t>
            </a:r>
            <a:r>
              <a:rPr lang="en" sz="1300"/>
              <a:t>, B</a:t>
            </a:r>
            <a:r>
              <a:rPr lang="en" sz="1300" baseline="-25000"/>
              <a:t>j</a:t>
            </a:r>
            <a:endParaRPr sz="1300" baseline="-25000"/>
          </a:p>
          <a:p>
            <a:pPr marL="0" lvl="0" indent="0" algn="l" rtl="0">
              <a:lnSpc>
                <a:spcPct val="115000"/>
              </a:lnSpc>
              <a:spcBef>
                <a:spcPts val="1000"/>
              </a:spcBef>
              <a:spcAft>
                <a:spcPts val="1000"/>
              </a:spcAft>
              <a:buNone/>
            </a:pPr>
            <a:r>
              <a:rPr lang="en" sz="1300"/>
              <a:t>Try writing this down on paper for yourself</a:t>
            </a:r>
            <a:endParaRPr sz="1300"/>
          </a:p>
        </p:txBody>
      </p:sp>
      <p:pic>
        <p:nvPicPr>
          <p:cNvPr id="720" name="Google Shape;720;p88"/>
          <p:cNvPicPr preferRelativeResize="0"/>
          <p:nvPr/>
        </p:nvPicPr>
        <p:blipFill>
          <a:blip r:embed="rId3">
            <a:alphaModFix/>
          </a:blip>
          <a:stretch>
            <a:fillRect/>
          </a:stretch>
        </p:blipFill>
        <p:spPr>
          <a:xfrm>
            <a:off x="3649211" y="796954"/>
            <a:ext cx="5008739" cy="2534909"/>
          </a:xfrm>
          <a:prstGeom prst="rect">
            <a:avLst/>
          </a:prstGeom>
          <a:noFill/>
          <a:ln>
            <a:noFill/>
          </a:ln>
        </p:spPr>
      </p:pic>
      <p:pic>
        <p:nvPicPr>
          <p:cNvPr id="721" name="Google Shape;721;p88"/>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9"/>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
        <p:nvSpPr>
          <p:cNvPr id="727" name="Google Shape;727;p8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28" name="Google Shape;728;p8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Which of the following matrix multiplications would work?</a:t>
            </a:r>
            <a:endParaRPr sz="1300"/>
          </a:p>
          <a:p>
            <a:pPr marL="0" lvl="0" indent="0" algn="l" rtl="0">
              <a:lnSpc>
                <a:spcPct val="115000"/>
              </a:lnSpc>
              <a:spcBef>
                <a:spcPts val="1000"/>
              </a:spcBef>
              <a:spcAft>
                <a:spcPts val="1000"/>
              </a:spcAft>
              <a:buNone/>
            </a:pPr>
            <a:r>
              <a:rPr lang="en" sz="1300"/>
              <a:t>For those that work what will be the resultant </a:t>
            </a:r>
            <a:endParaRPr sz="1300"/>
          </a:p>
        </p:txBody>
      </p:sp>
      <p:pic>
        <p:nvPicPr>
          <p:cNvPr id="729" name="Google Shape;729;p89"/>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730" name="Google Shape;730;p89"/>
          <p:cNvPicPr preferRelativeResize="0"/>
          <p:nvPr/>
        </p:nvPicPr>
        <p:blipFill rotWithShape="1">
          <a:blip r:embed="rId4">
            <a:alphaModFix/>
          </a:blip>
          <a:srcRect l="27378"/>
          <a:stretch/>
        </p:blipFill>
        <p:spPr>
          <a:xfrm>
            <a:off x="5696025" y="740575"/>
            <a:ext cx="1321200" cy="866775"/>
          </a:xfrm>
          <a:prstGeom prst="rect">
            <a:avLst/>
          </a:prstGeom>
          <a:noFill/>
          <a:ln>
            <a:noFill/>
          </a:ln>
        </p:spPr>
      </p:pic>
      <p:pic>
        <p:nvPicPr>
          <p:cNvPr id="731" name="Google Shape;731;p89"/>
          <p:cNvPicPr preferRelativeResize="0"/>
          <p:nvPr/>
        </p:nvPicPr>
        <p:blipFill rotWithShape="1">
          <a:blip r:embed="rId5">
            <a:alphaModFix/>
          </a:blip>
          <a:srcRect l="12462" r="41888" b="50273"/>
          <a:stretch/>
        </p:blipFill>
        <p:spPr>
          <a:xfrm>
            <a:off x="5628300" y="1948500"/>
            <a:ext cx="1456650" cy="866775"/>
          </a:xfrm>
          <a:prstGeom prst="rect">
            <a:avLst/>
          </a:prstGeom>
          <a:noFill/>
          <a:ln>
            <a:noFill/>
          </a:ln>
        </p:spPr>
      </p:pic>
      <p:pic>
        <p:nvPicPr>
          <p:cNvPr id="732" name="Google Shape;732;p89"/>
          <p:cNvPicPr preferRelativeResize="0"/>
          <p:nvPr/>
        </p:nvPicPr>
        <p:blipFill rotWithShape="1">
          <a:blip r:embed="rId5">
            <a:alphaModFix/>
          </a:blip>
          <a:srcRect l="37005" t="50273" r="15140"/>
          <a:stretch/>
        </p:blipFill>
        <p:spPr>
          <a:xfrm>
            <a:off x="5593138" y="3935100"/>
            <a:ext cx="1526975" cy="866775"/>
          </a:xfrm>
          <a:prstGeom prst="rect">
            <a:avLst/>
          </a:prstGeom>
          <a:noFill/>
          <a:ln>
            <a:noFill/>
          </a:ln>
        </p:spPr>
      </p:pic>
      <p:pic>
        <p:nvPicPr>
          <p:cNvPr id="733" name="Google Shape;733;p89"/>
          <p:cNvPicPr preferRelativeResize="0"/>
          <p:nvPr/>
        </p:nvPicPr>
        <p:blipFill rotWithShape="1">
          <a:blip r:embed="rId5">
            <a:alphaModFix/>
          </a:blip>
          <a:srcRect t="55112" r="43217"/>
          <a:stretch/>
        </p:blipFill>
        <p:spPr>
          <a:xfrm>
            <a:off x="5201875" y="3082050"/>
            <a:ext cx="1811875" cy="782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39" name="Google Shape;739;p90"/>
          <p:cNvSpPr txBox="1">
            <a:spLocks noGrp="1"/>
          </p:cNvSpPr>
          <p:nvPr>
            <p:ph type="subTitle" idx="1"/>
          </p:nvPr>
        </p:nvSpPr>
        <p:spPr>
          <a:xfrm>
            <a:off x="730000" y="250020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First in top row x top of vector + second in row x second down in vector + third in row x third in vector …</a:t>
            </a:r>
            <a:endParaRPr sz="1300"/>
          </a:p>
          <a:p>
            <a:pPr marL="0" lvl="0" indent="0" algn="l" rtl="0">
              <a:lnSpc>
                <a:spcPct val="115000"/>
              </a:lnSpc>
              <a:spcBef>
                <a:spcPts val="1000"/>
              </a:spcBef>
              <a:spcAft>
                <a:spcPts val="0"/>
              </a:spcAft>
              <a:buNone/>
            </a:pPr>
            <a:r>
              <a:rPr lang="en" sz="1300"/>
              <a:t>Repeat for each row in the matrix</a:t>
            </a:r>
            <a:endParaRPr sz="1300"/>
          </a:p>
          <a:p>
            <a:pPr marL="0" lvl="0" indent="0" algn="l" rtl="0">
              <a:lnSpc>
                <a:spcPct val="115000"/>
              </a:lnSpc>
              <a:spcBef>
                <a:spcPts val="1000"/>
              </a:spcBef>
              <a:spcAft>
                <a:spcPts val="1000"/>
              </a:spcAft>
              <a:buNone/>
            </a:pPr>
            <a:r>
              <a:rPr lang="en" sz="1300"/>
              <a:t>Have a think as to why this wouldn’t work if the dimensions didn’t work as per the rules discussed earlier.</a:t>
            </a:r>
            <a:endParaRPr sz="1300"/>
          </a:p>
        </p:txBody>
      </p:sp>
      <p:pic>
        <p:nvPicPr>
          <p:cNvPr id="740" name="Google Shape;740;p90"/>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41" name="Google Shape;741;p90"/>
          <p:cNvPicPr preferRelativeResize="0"/>
          <p:nvPr/>
        </p:nvPicPr>
        <p:blipFill>
          <a:blip r:embed="rId4">
            <a:alphaModFix/>
          </a:blip>
          <a:stretch>
            <a:fillRect/>
          </a:stretch>
        </p:blipFill>
        <p:spPr>
          <a:xfrm>
            <a:off x="4946775" y="2095500"/>
            <a:ext cx="3524250" cy="952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47" name="Google Shape;747;p91"/>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Practise makes perfect (and more sense!)</a:t>
            </a:r>
            <a:endParaRPr sz="1300"/>
          </a:p>
        </p:txBody>
      </p:sp>
      <p:pic>
        <p:nvPicPr>
          <p:cNvPr id="748" name="Google Shape;748;p91"/>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49" name="Google Shape;749;p91"/>
          <p:cNvPicPr preferRelativeResize="0"/>
          <p:nvPr/>
        </p:nvPicPr>
        <p:blipFill>
          <a:blip r:embed="rId4">
            <a:alphaModFix/>
          </a:blip>
          <a:stretch>
            <a:fillRect/>
          </a:stretch>
        </p:blipFill>
        <p:spPr>
          <a:xfrm>
            <a:off x="5018800" y="267150"/>
            <a:ext cx="3524250" cy="952500"/>
          </a:xfrm>
          <a:prstGeom prst="rect">
            <a:avLst/>
          </a:prstGeom>
          <a:noFill/>
          <a:ln>
            <a:noFill/>
          </a:ln>
        </p:spPr>
      </p:pic>
      <p:sp>
        <p:nvSpPr>
          <p:cNvPr id="750" name="Google Shape;750;p91"/>
          <p:cNvSpPr txBox="1">
            <a:spLocks noGrp="1"/>
          </p:cNvSpPr>
          <p:nvPr>
            <p:ph type="subTitle" idx="1"/>
          </p:nvPr>
        </p:nvSpPr>
        <p:spPr>
          <a:xfrm>
            <a:off x="4664650" y="1287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pic>
        <p:nvPicPr>
          <p:cNvPr id="751" name="Google Shape;751;p91"/>
          <p:cNvPicPr preferRelativeResize="0"/>
          <p:nvPr/>
        </p:nvPicPr>
        <p:blipFill rotWithShape="1">
          <a:blip r:embed="rId5">
            <a:alphaModFix/>
          </a:blip>
          <a:srcRect r="20261"/>
          <a:stretch/>
        </p:blipFill>
        <p:spPr>
          <a:xfrm>
            <a:off x="5489275" y="1287500"/>
            <a:ext cx="1874945" cy="759000"/>
          </a:xfrm>
          <a:prstGeom prst="rect">
            <a:avLst/>
          </a:prstGeom>
          <a:noFill/>
          <a:ln>
            <a:noFill/>
          </a:ln>
        </p:spPr>
      </p:pic>
      <p:pic>
        <p:nvPicPr>
          <p:cNvPr id="752" name="Google Shape;752;p91"/>
          <p:cNvPicPr preferRelativeResize="0"/>
          <p:nvPr/>
        </p:nvPicPr>
        <p:blipFill>
          <a:blip r:embed="rId6">
            <a:alphaModFix/>
          </a:blip>
          <a:stretch>
            <a:fillRect/>
          </a:stretch>
        </p:blipFill>
        <p:spPr>
          <a:xfrm>
            <a:off x="5336188" y="2454625"/>
            <a:ext cx="2181113" cy="952500"/>
          </a:xfrm>
          <a:prstGeom prst="rect">
            <a:avLst/>
          </a:prstGeom>
          <a:noFill/>
          <a:ln>
            <a:noFill/>
          </a:ln>
        </p:spPr>
      </p:pic>
      <p:pic>
        <p:nvPicPr>
          <p:cNvPr id="753" name="Google Shape;753;p91"/>
          <p:cNvPicPr preferRelativeResize="0"/>
          <p:nvPr/>
        </p:nvPicPr>
        <p:blipFill rotWithShape="1">
          <a:blip r:embed="rId7">
            <a:alphaModFix/>
          </a:blip>
          <a:srcRect r="45634"/>
          <a:stretch/>
        </p:blipFill>
        <p:spPr>
          <a:xfrm>
            <a:off x="5489275" y="3572325"/>
            <a:ext cx="1736250" cy="765775"/>
          </a:xfrm>
          <a:prstGeom prst="rect">
            <a:avLst/>
          </a:prstGeom>
          <a:noFill/>
          <a:ln>
            <a:noFill/>
          </a:ln>
        </p:spPr>
      </p:pic>
      <p:pic>
        <p:nvPicPr>
          <p:cNvPr id="754" name="Google Shape;754;p91"/>
          <p:cNvPicPr preferRelativeResize="0"/>
          <p:nvPr/>
        </p:nvPicPr>
        <p:blipFill rotWithShape="1">
          <a:blip r:embed="rId8">
            <a:alphaModFix/>
          </a:blip>
          <a:srcRect r="40405"/>
          <a:stretch/>
        </p:blipFill>
        <p:spPr>
          <a:xfrm>
            <a:off x="5577325" y="4433525"/>
            <a:ext cx="1185275" cy="594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two matrices</a:t>
            </a:r>
            <a:endParaRPr sz="3000"/>
          </a:p>
        </p:txBody>
      </p:sp>
      <p:sp>
        <p:nvSpPr>
          <p:cNvPr id="760" name="Google Shape;760;p9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The same process, each column is separate.</a:t>
            </a:r>
            <a:endParaRPr sz="1300"/>
          </a:p>
        </p:txBody>
      </p:sp>
      <p:pic>
        <p:nvPicPr>
          <p:cNvPr id="761" name="Google Shape;761;p92"/>
          <p:cNvPicPr preferRelativeResize="0"/>
          <p:nvPr/>
        </p:nvPicPr>
        <p:blipFill rotWithShape="1">
          <a:blip r:embed="rId3">
            <a:alphaModFix/>
          </a:blip>
          <a:srcRect l="16373" t="31257" r="40683" b="36627"/>
          <a:stretch/>
        </p:blipFill>
        <p:spPr>
          <a:xfrm>
            <a:off x="5354450" y="1758050"/>
            <a:ext cx="2632025" cy="1104625"/>
          </a:xfrm>
          <a:prstGeom prst="rect">
            <a:avLst/>
          </a:prstGeom>
          <a:noFill/>
          <a:ln>
            <a:noFill/>
          </a:ln>
        </p:spPr>
      </p:pic>
      <p:pic>
        <p:nvPicPr>
          <p:cNvPr id="762" name="Google Shape;762;p92"/>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not commutative</a:t>
            </a:r>
            <a:endParaRPr sz="3000"/>
          </a:p>
        </p:txBody>
      </p:sp>
      <p:sp>
        <p:nvSpPr>
          <p:cNvPr id="768" name="Google Shape;768;p9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 </a:t>
            </a:r>
            <a:r>
              <a:rPr lang="en" sz="1300" baseline="30000"/>
              <a:t>. </a:t>
            </a:r>
            <a:r>
              <a:rPr lang="en" sz="1300"/>
              <a:t>B != B </a:t>
            </a:r>
            <a:r>
              <a:rPr lang="en" sz="1300" baseline="30000"/>
              <a:t>. </a:t>
            </a:r>
            <a:r>
              <a:rPr lang="en" sz="1300"/>
              <a:t>A</a:t>
            </a:r>
            <a:endParaRPr sz="1300"/>
          </a:p>
        </p:txBody>
      </p:sp>
      <p:pic>
        <p:nvPicPr>
          <p:cNvPr id="769" name="Google Shape;769;p93"/>
          <p:cNvPicPr preferRelativeResize="0"/>
          <p:nvPr/>
        </p:nvPicPr>
        <p:blipFill rotWithShape="1">
          <a:blip r:embed="rId3">
            <a:alphaModFix/>
          </a:blip>
          <a:srcRect r="20261"/>
          <a:stretch/>
        </p:blipFill>
        <p:spPr>
          <a:xfrm>
            <a:off x="5177850" y="1759675"/>
            <a:ext cx="3395825" cy="1374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not commutative</a:t>
            </a:r>
            <a:endParaRPr sz="3000"/>
          </a:p>
        </p:txBody>
      </p:sp>
      <p:sp>
        <p:nvSpPr>
          <p:cNvPr id="775" name="Google Shape;775;p9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Calculate A </a:t>
            </a:r>
            <a:r>
              <a:rPr lang="en" sz="1300" baseline="30000"/>
              <a:t>. </a:t>
            </a:r>
            <a:r>
              <a:rPr lang="en" sz="1300"/>
              <a:t>B and B </a:t>
            </a:r>
            <a:r>
              <a:rPr lang="en" sz="1300" baseline="30000"/>
              <a:t>. </a:t>
            </a:r>
            <a:r>
              <a:rPr lang="en" sz="1300"/>
              <a:t>A. Are the results different?</a:t>
            </a:r>
            <a:endParaRPr sz="1300"/>
          </a:p>
        </p:txBody>
      </p:sp>
      <p:pic>
        <p:nvPicPr>
          <p:cNvPr id="776" name="Google Shape;776;p94"/>
          <p:cNvPicPr preferRelativeResize="0"/>
          <p:nvPr/>
        </p:nvPicPr>
        <p:blipFill rotWithShape="1">
          <a:blip r:embed="rId3">
            <a:alphaModFix/>
          </a:blip>
          <a:srcRect l="16373" t="31257" r="40683" b="36627"/>
          <a:stretch/>
        </p:blipFill>
        <p:spPr>
          <a:xfrm>
            <a:off x="5354450" y="1758050"/>
            <a:ext cx="2632025" cy="1104625"/>
          </a:xfrm>
          <a:prstGeom prst="rect">
            <a:avLst/>
          </a:prstGeom>
          <a:noFill/>
          <a:ln>
            <a:noFill/>
          </a:ln>
        </p:spPr>
      </p:pic>
      <p:pic>
        <p:nvPicPr>
          <p:cNvPr id="777" name="Google Shape;777;p94"/>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pic>
        <p:nvPicPr>
          <p:cNvPr id="783" name="Google Shape;783;p95"/>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784" name="Google Shape;784;p9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transpose of each of the following matrices, including the change in shape (rows, columns)</a:t>
            </a:r>
            <a:endParaRPr sz="1300"/>
          </a:p>
        </p:txBody>
      </p:sp>
      <p:pic>
        <p:nvPicPr>
          <p:cNvPr id="785" name="Google Shape;785;p95"/>
          <p:cNvPicPr preferRelativeResize="0"/>
          <p:nvPr/>
        </p:nvPicPr>
        <p:blipFill rotWithShape="1">
          <a:blip r:embed="rId4">
            <a:alphaModFix/>
          </a:blip>
          <a:srcRect t="55241" r="78037"/>
          <a:stretch/>
        </p:blipFill>
        <p:spPr>
          <a:xfrm>
            <a:off x="5895075" y="652975"/>
            <a:ext cx="1209121" cy="759000"/>
          </a:xfrm>
          <a:prstGeom prst="rect">
            <a:avLst/>
          </a:prstGeom>
          <a:noFill/>
          <a:ln>
            <a:noFill/>
          </a:ln>
        </p:spPr>
      </p:pic>
      <p:pic>
        <p:nvPicPr>
          <p:cNvPr id="786" name="Google Shape;786;p95"/>
          <p:cNvPicPr preferRelativeResize="0"/>
          <p:nvPr/>
        </p:nvPicPr>
        <p:blipFill rotWithShape="1">
          <a:blip r:embed="rId5">
            <a:alphaModFix/>
          </a:blip>
          <a:srcRect t="20236" r="69170"/>
          <a:stretch/>
        </p:blipFill>
        <p:spPr>
          <a:xfrm>
            <a:off x="5925575" y="1871775"/>
            <a:ext cx="1209125" cy="759000"/>
          </a:xfrm>
          <a:prstGeom prst="rect">
            <a:avLst/>
          </a:prstGeom>
          <a:noFill/>
          <a:ln>
            <a:noFill/>
          </a:ln>
        </p:spPr>
      </p:pic>
      <p:pic>
        <p:nvPicPr>
          <p:cNvPr id="787" name="Google Shape;787;p95"/>
          <p:cNvPicPr preferRelativeResize="0"/>
          <p:nvPr/>
        </p:nvPicPr>
        <p:blipFill rotWithShape="1">
          <a:blip r:embed="rId6">
            <a:alphaModFix/>
          </a:blip>
          <a:srcRect l="58505" r="17268" b="51578"/>
          <a:stretch/>
        </p:blipFill>
        <p:spPr>
          <a:xfrm>
            <a:off x="5955525" y="3090575"/>
            <a:ext cx="1265950" cy="8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9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pic>
        <p:nvPicPr>
          <p:cNvPr id="793" name="Google Shape;793;p96"/>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794" name="Google Shape;794;p9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products of the following</a:t>
            </a:r>
            <a:endParaRPr sz="1300"/>
          </a:p>
        </p:txBody>
      </p:sp>
      <p:pic>
        <p:nvPicPr>
          <p:cNvPr id="795" name="Google Shape;795;p96"/>
          <p:cNvPicPr preferRelativeResize="0"/>
          <p:nvPr/>
        </p:nvPicPr>
        <p:blipFill rotWithShape="1">
          <a:blip r:embed="rId4">
            <a:alphaModFix/>
          </a:blip>
          <a:srcRect r="56723"/>
          <a:stretch/>
        </p:blipFill>
        <p:spPr>
          <a:xfrm>
            <a:off x="4665625" y="86225"/>
            <a:ext cx="1884300" cy="1028775"/>
          </a:xfrm>
          <a:prstGeom prst="rect">
            <a:avLst/>
          </a:prstGeom>
          <a:noFill/>
          <a:ln>
            <a:noFill/>
          </a:ln>
        </p:spPr>
      </p:pic>
      <p:pic>
        <p:nvPicPr>
          <p:cNvPr id="796" name="Google Shape;796;p96"/>
          <p:cNvPicPr preferRelativeResize="0"/>
          <p:nvPr/>
        </p:nvPicPr>
        <p:blipFill rotWithShape="1">
          <a:blip r:embed="rId5">
            <a:alphaModFix/>
          </a:blip>
          <a:srcRect r="49566"/>
          <a:stretch/>
        </p:blipFill>
        <p:spPr>
          <a:xfrm>
            <a:off x="5298375" y="1079250"/>
            <a:ext cx="1373912" cy="1028775"/>
          </a:xfrm>
          <a:prstGeom prst="rect">
            <a:avLst/>
          </a:prstGeom>
          <a:noFill/>
          <a:ln>
            <a:noFill/>
          </a:ln>
        </p:spPr>
      </p:pic>
      <p:pic>
        <p:nvPicPr>
          <p:cNvPr id="797" name="Google Shape;797;p96"/>
          <p:cNvPicPr preferRelativeResize="0"/>
          <p:nvPr/>
        </p:nvPicPr>
        <p:blipFill rotWithShape="1">
          <a:blip r:embed="rId6">
            <a:alphaModFix/>
          </a:blip>
          <a:srcRect t="27594" r="32650" b="35612"/>
          <a:stretch/>
        </p:blipFill>
        <p:spPr>
          <a:xfrm>
            <a:off x="4916650" y="2148475"/>
            <a:ext cx="2818700" cy="948650"/>
          </a:xfrm>
          <a:prstGeom prst="rect">
            <a:avLst/>
          </a:prstGeom>
          <a:noFill/>
          <a:ln>
            <a:noFill/>
          </a:ln>
        </p:spPr>
      </p:pic>
      <p:pic>
        <p:nvPicPr>
          <p:cNvPr id="798" name="Google Shape;798;p96"/>
          <p:cNvPicPr preferRelativeResize="0"/>
          <p:nvPr/>
        </p:nvPicPr>
        <p:blipFill>
          <a:blip r:embed="rId7">
            <a:alphaModFix/>
          </a:blip>
          <a:stretch>
            <a:fillRect/>
          </a:stretch>
        </p:blipFill>
        <p:spPr>
          <a:xfrm>
            <a:off x="5298385" y="3161525"/>
            <a:ext cx="2247115" cy="948650"/>
          </a:xfrm>
          <a:prstGeom prst="rect">
            <a:avLst/>
          </a:prstGeom>
          <a:noFill/>
          <a:ln>
            <a:noFill/>
          </a:ln>
        </p:spPr>
      </p:pic>
      <p:pic>
        <p:nvPicPr>
          <p:cNvPr id="799" name="Google Shape;799;p96"/>
          <p:cNvPicPr preferRelativeResize="0"/>
          <p:nvPr/>
        </p:nvPicPr>
        <p:blipFill rotWithShape="1">
          <a:blip r:embed="rId8">
            <a:alphaModFix/>
          </a:blip>
          <a:srcRect r="49031"/>
          <a:stretch/>
        </p:blipFill>
        <p:spPr>
          <a:xfrm>
            <a:off x="5466675" y="4072925"/>
            <a:ext cx="1373900" cy="728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sp>
        <p:nvSpPr>
          <p:cNvPr id="805" name="Google Shape;805;p97"/>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50">
                <a:solidFill>
                  <a:srgbClr val="4A4F4F"/>
                </a:solidFill>
                <a:highlight>
                  <a:srgbClr val="FFFFFF"/>
                </a:highlight>
              </a:rPr>
              <a:t>Consider the shapes </a:t>
            </a:r>
            <a:r>
              <a:rPr lang="en" sz="1550">
                <a:solidFill>
                  <a:srgbClr val="4A4F4F"/>
                </a:solidFill>
                <a:highlight>
                  <a:schemeClr val="lt1"/>
                </a:highlight>
              </a:rPr>
              <a:t>and the order </a:t>
            </a:r>
            <a:r>
              <a:rPr lang="en" sz="1550">
                <a:solidFill>
                  <a:srgbClr val="4A4F4F"/>
                </a:solidFill>
                <a:highlight>
                  <a:srgbClr val="FFFFFF"/>
                </a:highlight>
              </a:rPr>
              <a:t>of the matrices.</a:t>
            </a:r>
            <a:endParaRPr sz="1550">
              <a:solidFill>
                <a:srgbClr val="4A4F4F"/>
              </a:solidFill>
              <a:highlight>
                <a:srgbClr val="FFFFFF"/>
              </a:highlight>
            </a:endParaRPr>
          </a:p>
        </p:txBody>
      </p:sp>
      <p:sp>
        <p:nvSpPr>
          <p:cNvPr id="806" name="Google Shape;806;p9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What are the rules involved in matrix multiplications?</a:t>
            </a:r>
            <a:endParaRPr sz="1300"/>
          </a:p>
        </p:txBody>
      </p:sp>
      <p:pic>
        <p:nvPicPr>
          <p:cNvPr id="807" name="Google Shape;807;p97"/>
          <p:cNvPicPr preferRelativeResize="0"/>
          <p:nvPr/>
        </p:nvPicPr>
        <p:blipFill>
          <a:blip r:embed="rId3">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learning</a:t>
            </a:r>
            <a:endParaRPr/>
          </a:p>
        </p:txBody>
      </p:sp>
      <p:sp>
        <p:nvSpPr>
          <p:cNvPr id="200" name="Google Shape;200;p26"/>
          <p:cNvSpPr txBox="1">
            <a:spLocks noGrp="1"/>
          </p:cNvSpPr>
          <p:nvPr>
            <p:ph type="subTitle" idx="4294967295"/>
          </p:nvPr>
        </p:nvSpPr>
        <p:spPr>
          <a:xfrm>
            <a:off x="4542975" y="8429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Unsupervised learning - examples</a:t>
            </a:r>
            <a:endParaRPr sz="1600" dirty="0">
              <a:solidFill>
                <a:srgbClr val="FFFFFF"/>
              </a:solidFill>
            </a:endParaRPr>
          </a:p>
          <a:p>
            <a:pPr marL="457200" lvl="0" indent="-330200" algn="l" rtl="0">
              <a:spcBef>
                <a:spcPts val="1600"/>
              </a:spcBef>
              <a:spcAft>
                <a:spcPts val="0"/>
              </a:spcAft>
              <a:buClr>
                <a:srgbClr val="FFFFFF"/>
              </a:buClr>
              <a:buSzPts val="1600"/>
              <a:buChar char="-"/>
            </a:pPr>
            <a:r>
              <a:rPr lang="en" sz="1600" dirty="0">
                <a:solidFill>
                  <a:srgbClr val="FFFFFF"/>
                </a:solidFill>
              </a:rPr>
              <a:t>Facebook grouping people together based on their similar demographics and seeing if they all have similar behaviours</a:t>
            </a:r>
            <a:br>
              <a:rPr lang="en" sz="1600" dirty="0">
                <a:solidFill>
                  <a:srgbClr val="FFFFFF"/>
                </a:solidFill>
              </a:rPr>
            </a:br>
            <a:endParaRPr sz="1600" dirty="0">
              <a:solidFill>
                <a:srgbClr val="FFFFFF"/>
              </a:solidFill>
            </a:endParaRPr>
          </a:p>
          <a:p>
            <a:pPr marL="457200" lvl="0" indent="-330200" algn="l" rtl="0">
              <a:spcBef>
                <a:spcPts val="0"/>
              </a:spcBef>
              <a:spcAft>
                <a:spcPts val="0"/>
              </a:spcAft>
              <a:buClr>
                <a:srgbClr val="FFFFFF"/>
              </a:buClr>
              <a:buSzPts val="1600"/>
              <a:buChar char="-"/>
            </a:pPr>
            <a:r>
              <a:rPr lang="en" sz="1600" dirty="0">
                <a:solidFill>
                  <a:srgbClr val="FFFFFF"/>
                </a:solidFill>
              </a:rPr>
              <a:t>Customer segmentation - putting similar customers into separate segments based on purchasing habits</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457200" lvl="0" indent="-330200" algn="l" rtl="0">
              <a:spcBef>
                <a:spcPts val="1600"/>
              </a:spcBef>
              <a:spcAft>
                <a:spcPts val="0"/>
              </a:spcAft>
              <a:buClr>
                <a:srgbClr val="FFFFFF"/>
              </a:buClr>
              <a:buSzPts val="1600"/>
              <a:buChar char="-"/>
            </a:pPr>
            <a:r>
              <a:rPr lang="en" sz="1600" dirty="0">
                <a:solidFill>
                  <a:srgbClr val="FFFFFF"/>
                </a:solidFill>
              </a:rPr>
              <a:t>Dimensionality reduction of data</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01" name="Google Shape;201;p26"/>
          <p:cNvPicPr preferRelativeResize="0"/>
          <p:nvPr/>
        </p:nvPicPr>
        <p:blipFill>
          <a:blip r:embed="rId3">
            <a:alphaModFix/>
          </a:blip>
          <a:stretch>
            <a:fillRect/>
          </a:stretch>
        </p:blipFill>
        <p:spPr>
          <a:xfrm>
            <a:off x="632899" y="2982125"/>
            <a:ext cx="3114025" cy="1780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it for yourself</a:t>
            </a:r>
            <a:endParaRPr sz="3000"/>
          </a:p>
        </p:txBody>
      </p:sp>
      <p:sp>
        <p:nvSpPr>
          <p:cNvPr id="813" name="Google Shape;813;p98"/>
          <p:cNvSpPr txBox="1">
            <a:spLocks noGrp="1"/>
          </p:cNvSpPr>
          <p:nvPr>
            <p:ph type="subTitle" idx="1"/>
          </p:nvPr>
        </p:nvSpPr>
        <p:spPr>
          <a:xfrm>
            <a:off x="8011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Scalar-matrix multiplications</a:t>
            </a:r>
            <a:endParaRPr sz="1300"/>
          </a:p>
          <a:p>
            <a:pPr marL="0" lvl="0" indent="0" algn="l" rtl="0">
              <a:lnSpc>
                <a:spcPct val="115000"/>
              </a:lnSpc>
              <a:spcBef>
                <a:spcPts val="1000"/>
              </a:spcBef>
              <a:spcAft>
                <a:spcPts val="0"/>
              </a:spcAft>
              <a:buNone/>
            </a:pPr>
            <a:r>
              <a:rPr lang="en" sz="1300"/>
              <a:t>Matrix-matrix addition</a:t>
            </a:r>
            <a:endParaRPr sz="1300"/>
          </a:p>
          <a:p>
            <a:pPr marL="0" lvl="0" indent="0" algn="l" rtl="0">
              <a:lnSpc>
                <a:spcPct val="115000"/>
              </a:lnSpc>
              <a:spcBef>
                <a:spcPts val="1000"/>
              </a:spcBef>
              <a:spcAft>
                <a:spcPts val="1000"/>
              </a:spcAft>
              <a:buNone/>
            </a:pPr>
            <a:r>
              <a:rPr lang="en" sz="1300"/>
              <a:t>Matrix-matrix multiplication</a:t>
            </a:r>
            <a:endParaRPr sz="1300"/>
          </a:p>
        </p:txBody>
      </p:sp>
      <p:sp>
        <p:nvSpPr>
          <p:cNvPr id="814" name="Google Shape;814;p98"/>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50" i="1">
                <a:solidFill>
                  <a:srgbClr val="4A4F4F"/>
                </a:solidFill>
                <a:highlight>
                  <a:srgbClr val="FFFFFF"/>
                </a:highlight>
                <a:latin typeface="Lato"/>
                <a:ea typeface="Lato"/>
                <a:cs typeface="Lato"/>
                <a:sym typeface="Lato"/>
              </a:rPr>
              <a:t>Matrix operations with numpy</a:t>
            </a:r>
            <a:endParaRPr sz="155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50">
              <a:solidFill>
                <a:srgbClr val="4A4F4F"/>
              </a:solidFill>
              <a:highlight>
                <a:srgbClr val="FFFFFF"/>
              </a:highlight>
            </a:endParaRPr>
          </a:p>
        </p:txBody>
      </p:sp>
      <p:pic>
        <p:nvPicPr>
          <p:cNvPr id="815" name="Google Shape;815;p98"/>
          <p:cNvPicPr preferRelativeResize="0"/>
          <p:nvPr/>
        </p:nvPicPr>
        <p:blipFill>
          <a:blip r:embed="rId3">
            <a:alphaModFix/>
          </a:blip>
          <a:stretch>
            <a:fillRect/>
          </a:stretch>
        </p:blipFill>
        <p:spPr>
          <a:xfrm>
            <a:off x="8674023" y="4599349"/>
            <a:ext cx="373500" cy="432949"/>
          </a:xfrm>
          <a:prstGeom prst="rect">
            <a:avLst/>
          </a:prstGeom>
          <a:noFill/>
          <a:ln>
            <a:noFill/>
          </a:ln>
        </p:spPr>
      </p:pic>
      <p:pic>
        <p:nvPicPr>
          <p:cNvPr id="816" name="Google Shape;816;p98"/>
          <p:cNvPicPr preferRelativeResize="0"/>
          <p:nvPr/>
        </p:nvPicPr>
        <p:blipFill>
          <a:blip r:embed="rId4">
            <a:alphaModFix/>
          </a:blip>
          <a:stretch>
            <a:fillRect/>
          </a:stretch>
        </p:blipFill>
        <p:spPr>
          <a:xfrm>
            <a:off x="4852150" y="2284847"/>
            <a:ext cx="3403775" cy="1788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0"/>
        <p:cNvGrpSpPr/>
        <p:nvPr/>
      </p:nvGrpSpPr>
      <p:grpSpPr>
        <a:xfrm>
          <a:off x="0" y="0"/>
          <a:ext cx="0" cy="0"/>
          <a:chOff x="0" y="0"/>
          <a:chExt cx="0" cy="0"/>
        </a:xfrm>
      </p:grpSpPr>
      <p:sp>
        <p:nvSpPr>
          <p:cNvPr id="821" name="Google Shape;821;p9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review</a:t>
            </a:r>
            <a:endParaRPr/>
          </a:p>
        </p:txBody>
      </p:sp>
      <p:sp>
        <p:nvSpPr>
          <p:cNvPr id="822" name="Google Shape;822;p99"/>
          <p:cNvSpPr txBox="1">
            <a:spLocks noGrp="1"/>
          </p:cNvSpPr>
          <p:nvPr>
            <p:ph type="subTitle" idx="4294967295"/>
          </p:nvPr>
        </p:nvSpPr>
        <p:spPr>
          <a:xfrm>
            <a:off x="4572000" y="1066386"/>
            <a:ext cx="4080000" cy="32529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r>
              <a:rPr lang="en" sz="1350" dirty="0">
                <a:solidFill>
                  <a:srgbClr val="FFFFFF"/>
                </a:solidFill>
              </a:rPr>
              <a:t>Machine learning fundamentals: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Introduction to regression and classification</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Matrix operations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Linear regression</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Coding our first ML models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0" lvl="0" indent="0" algn="l" rtl="0">
              <a:spcBef>
                <a:spcPts val="0"/>
              </a:spcBef>
              <a:spcAft>
                <a:spcPts val="1600"/>
              </a:spcAft>
              <a:buNone/>
            </a:pPr>
            <a:endParaRPr sz="1600" dirty="0">
              <a:solidFill>
                <a:srgbClr val="FFFFFF"/>
              </a:solidFill>
            </a:endParaRPr>
          </a:p>
        </p:txBody>
      </p:sp>
      <p:sp>
        <p:nvSpPr>
          <p:cNvPr id="823" name="Google Shape;823;p99"/>
          <p:cNvSpPr txBox="1">
            <a:spLocks noGrp="1"/>
          </p:cNvSpPr>
          <p:nvPr>
            <p:ph type="subTitle" idx="4294967295"/>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dirty="0">
                <a:solidFill>
                  <a:srgbClr val="FFFFFF"/>
                </a:solidFill>
              </a:rPr>
              <a:t>Linear regression</a:t>
            </a:r>
            <a:endParaRPr sz="1300" dirty="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7"/>
        <p:cNvGrpSpPr/>
        <p:nvPr/>
      </p:nvGrpSpPr>
      <p:grpSpPr>
        <a:xfrm>
          <a:off x="0" y="0"/>
          <a:ext cx="0" cy="0"/>
          <a:chOff x="0" y="0"/>
          <a:chExt cx="0" cy="0"/>
        </a:xfrm>
      </p:grpSpPr>
      <p:sp>
        <p:nvSpPr>
          <p:cNvPr id="828" name="Google Shape;828;p1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lesson</a:t>
            </a:r>
            <a:endParaRPr dirty="0"/>
          </a:p>
        </p:txBody>
      </p:sp>
      <p:sp>
        <p:nvSpPr>
          <p:cNvPr id="829" name="Google Shape;829;p100"/>
          <p:cNvSpPr txBox="1">
            <a:spLocks noGrp="1"/>
          </p:cNvSpPr>
          <p:nvPr>
            <p:ph type="subTitle" idx="4294967295"/>
          </p:nvPr>
        </p:nvSpPr>
        <p:spPr>
          <a:xfrm>
            <a:off x="4542975" y="9191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Linear regression review</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Train test split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Logistic regression</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Introduction to performance metrics - accuracy</a:t>
            </a:r>
            <a:endParaRPr sz="1600">
              <a:solidFill>
                <a:srgbClr val="FFFFFF"/>
              </a:solidFill>
            </a:endParaRPr>
          </a:p>
          <a:p>
            <a:pPr marL="0" lvl="0" indent="0" algn="l" rtl="0">
              <a:lnSpc>
                <a:spcPct val="115000"/>
              </a:lnSpc>
              <a:spcBef>
                <a:spcPts val="1600"/>
              </a:spcBef>
              <a:spcAft>
                <a:spcPts val="1600"/>
              </a:spcAft>
              <a:buNone/>
            </a:pPr>
            <a:endParaRPr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15" name="Google Shape;215;p28"/>
          <p:cNvSpPr txBox="1">
            <a:spLocks noGrp="1"/>
          </p:cNvSpPr>
          <p:nvPr>
            <p:ph type="subTitle" idx="4294967295"/>
          </p:nvPr>
        </p:nvSpPr>
        <p:spPr>
          <a:xfrm>
            <a:off x="3727025" y="1376350"/>
            <a:ext cx="51735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Learning with a labelled dependent variable (e.g. house prices, titanic survival, number of ice cream sales)</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16" name="Google Shape;216;p28"/>
          <p:cNvPicPr preferRelativeResize="0"/>
          <p:nvPr/>
        </p:nvPicPr>
        <p:blipFill>
          <a:blip r:embed="rId3">
            <a:alphaModFix/>
          </a:blip>
          <a:stretch>
            <a:fillRect/>
          </a:stretch>
        </p:blipFill>
        <p:spPr>
          <a:xfrm>
            <a:off x="2677886" y="2099374"/>
            <a:ext cx="5447989" cy="27640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Supervised learning - examples</a:t>
            </a:r>
            <a:endParaRPr sz="1600" dirty="0">
              <a:solidFill>
                <a:srgbClr val="FFFFFF"/>
              </a:solidFill>
            </a:endParaRPr>
          </a:p>
          <a:p>
            <a:pPr marL="0" lvl="0" indent="0" algn="l" rtl="0">
              <a:spcBef>
                <a:spcPts val="1600"/>
              </a:spcBef>
              <a:spcAft>
                <a:spcPts val="0"/>
              </a:spcAft>
              <a:buNone/>
            </a:pPr>
            <a:r>
              <a:rPr lang="en" sz="1600" dirty="0">
                <a:solidFill>
                  <a:srgbClr val="FFFFFF"/>
                </a:solidFill>
              </a:rPr>
              <a:t>The probability of a given user clicking on an ad</a:t>
            </a:r>
            <a:endParaRPr sz="1600" dirty="0">
              <a:solidFill>
                <a:srgbClr val="FFFFFF"/>
              </a:solidFill>
            </a:endParaRPr>
          </a:p>
          <a:p>
            <a:pPr marL="0" lvl="0" indent="0" algn="l" rtl="0">
              <a:spcBef>
                <a:spcPts val="1600"/>
              </a:spcBef>
              <a:spcAft>
                <a:spcPts val="0"/>
              </a:spcAft>
              <a:buNone/>
            </a:pPr>
            <a:r>
              <a:rPr lang="en" sz="1600" dirty="0">
                <a:solidFill>
                  <a:srgbClr val="FFFFFF"/>
                </a:solidFill>
              </a:rPr>
              <a:t>The value of stock prices on a given day</a:t>
            </a:r>
            <a:endParaRPr sz="1600" dirty="0">
              <a:solidFill>
                <a:srgbClr val="FFFFFF"/>
              </a:solidFill>
            </a:endParaRPr>
          </a:p>
          <a:p>
            <a:pPr marL="0" lvl="0" indent="0" algn="l" rtl="0">
              <a:spcBef>
                <a:spcPts val="1600"/>
              </a:spcBef>
              <a:spcAft>
                <a:spcPts val="0"/>
              </a:spcAft>
              <a:buNone/>
            </a:pPr>
            <a:r>
              <a:rPr lang="en" sz="1600" dirty="0">
                <a:solidFill>
                  <a:srgbClr val="FFFFFF"/>
                </a:solidFill>
              </a:rPr>
              <a:t>House prices based on information about the house</a:t>
            </a:r>
            <a:endParaRPr sz="1600" dirty="0">
              <a:solidFill>
                <a:srgbClr val="FFFFFF"/>
              </a:solidFill>
            </a:endParaRPr>
          </a:p>
          <a:p>
            <a:pPr marL="0" lvl="0" indent="0" algn="l" rtl="0">
              <a:spcBef>
                <a:spcPts val="1600"/>
              </a:spcBef>
              <a:spcAft>
                <a:spcPts val="0"/>
              </a:spcAft>
              <a:buNone/>
            </a:pPr>
            <a:r>
              <a:rPr lang="en" sz="1600" dirty="0">
                <a:solidFill>
                  <a:srgbClr val="FFFFFF"/>
                </a:solidFill>
              </a:rPr>
              <a:t>Probability of a given person making regular loan repayments based on previous financial history</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23" name="Google Shape;223;p29"/>
          <p:cNvPicPr preferRelativeResize="0"/>
          <p:nvPr/>
        </p:nvPicPr>
        <p:blipFill>
          <a:blip r:embed="rId3">
            <a:alphaModFix/>
          </a:blip>
          <a:stretch>
            <a:fillRect/>
          </a:stretch>
        </p:blipFill>
        <p:spPr>
          <a:xfrm>
            <a:off x="433675" y="2841050"/>
            <a:ext cx="3050550" cy="15252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5804</TotalTime>
  <Words>2410</Words>
  <Application>Microsoft Office PowerPoint</Application>
  <PresentationFormat>On-screen Show (16:9)</PresentationFormat>
  <Paragraphs>509</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Times New Roman</vt:lpstr>
      <vt:lpstr>Raleway</vt:lpstr>
      <vt:lpstr>Lato</vt:lpstr>
      <vt:lpstr>Arial</vt:lpstr>
      <vt:lpstr>Streamline</vt:lpstr>
      <vt:lpstr>Part 1: Introduction to machine learning</vt:lpstr>
      <vt:lpstr>Lesson concepts</vt:lpstr>
      <vt:lpstr>MACHINE LEARNING</vt:lpstr>
      <vt:lpstr>Machine learning fundamentals</vt:lpstr>
      <vt:lpstr>Machine learning fundamentals</vt:lpstr>
      <vt:lpstr>Machine learning fundamentals</vt:lpstr>
      <vt:lpstr>Unsupervised learning</vt:lpstr>
      <vt:lpstr>Supervised learning</vt:lpstr>
      <vt:lpstr>Supervised learning</vt:lpstr>
      <vt:lpstr>Supervised learning (labelled data)</vt:lpstr>
      <vt:lpstr>Regression</vt:lpstr>
      <vt:lpstr>Classification</vt:lpstr>
      <vt:lpstr>Linear relationships vs polynomial</vt:lpstr>
      <vt:lpstr>All you need to remember for now</vt:lpstr>
      <vt:lpstr>Linear algebra - linear regression</vt:lpstr>
      <vt:lpstr>X - y graph</vt:lpstr>
      <vt:lpstr>Plotting coordinates (xi , yi) </vt:lpstr>
      <vt:lpstr>Plotting coordinates</vt:lpstr>
      <vt:lpstr>Line of best fit</vt:lpstr>
      <vt:lpstr>Line of best fit</vt:lpstr>
      <vt:lpstr>y = mx + c</vt:lpstr>
      <vt:lpstr>y = mx + c</vt:lpstr>
      <vt:lpstr>y = mx + c</vt:lpstr>
      <vt:lpstr>y = mx + c</vt:lpstr>
      <vt:lpstr>y = mx + c</vt:lpstr>
      <vt:lpstr>y = mx + c</vt:lpstr>
      <vt:lpstr>Line of best fit - predictions</vt:lpstr>
      <vt:lpstr>Practise    Plot this data onto a graph Draw the line of best fit based on what looks to fit the best then write the corresponding equation and plot it for 1 hour, 2 hours, etc. Compare the two lines Make a prediction for the distance the a 7 hour flight would make</vt:lpstr>
      <vt:lpstr>Line of best fit</vt:lpstr>
      <vt:lpstr>Line of best fit</vt:lpstr>
      <vt:lpstr>Line of best fit</vt:lpstr>
      <vt:lpstr>Line of best fit</vt:lpstr>
      <vt:lpstr>Line of best fit</vt:lpstr>
      <vt:lpstr>Line of best fit</vt:lpstr>
      <vt:lpstr>Calculating the loss From the data provided: Draw these data points out as coordinates Draw a line of best fit as best you can Try to write an approximation of the line equation Use 3) to output the predicted values for each income provided Using the real and estimated probabilities calculate the cost for each data point Use these to calculate the overall loss</vt:lpstr>
      <vt:lpstr>Calculating the loss (2) From the data provided: Draw these data points out as coordinates Draw a line of best fit as best you can Try to write an approximation of the line equation Use 3) to output the predicted values for each x value provided Using the real and estimated probabilities calculate the loss for each data point Use these to calculate the overall cost</vt:lpstr>
      <vt:lpstr>Cost function - a great start</vt:lpstr>
      <vt:lpstr>Mean squared error</vt:lpstr>
      <vt:lpstr>Practise time</vt:lpstr>
      <vt:lpstr>The aim of supervised machine learning</vt:lpstr>
      <vt:lpstr>Code time</vt:lpstr>
      <vt:lpstr>Theory revision time</vt:lpstr>
      <vt:lpstr>How does the ML model improve?</vt:lpstr>
      <vt:lpstr>Important to remember</vt:lpstr>
      <vt:lpstr>How does machine learning do the maths?</vt:lpstr>
      <vt:lpstr>N-dimensional data types in machine learning</vt:lpstr>
      <vt:lpstr>Scalar</vt:lpstr>
      <vt:lpstr>Vector</vt:lpstr>
      <vt:lpstr>Matrix</vt:lpstr>
      <vt:lpstr>Notation to be aware of</vt:lpstr>
      <vt:lpstr>Notation revision</vt:lpstr>
      <vt:lpstr>Matrix operations</vt:lpstr>
      <vt:lpstr>Transposing matrices</vt:lpstr>
      <vt:lpstr>Transposing matrices</vt:lpstr>
      <vt:lpstr>Scalar-matrix multiplication</vt:lpstr>
      <vt:lpstr>Scalar-matrix multiplication</vt:lpstr>
      <vt:lpstr>Matrix addition and subtraction</vt:lpstr>
      <vt:lpstr>Matrix-matrix addition</vt:lpstr>
      <vt:lpstr>Dot products</vt:lpstr>
      <vt:lpstr>Dot products rules - matrix shapes</vt:lpstr>
      <vt:lpstr>Dot products</vt:lpstr>
      <vt:lpstr>Dot products</vt:lpstr>
      <vt:lpstr>Dot products</vt:lpstr>
      <vt:lpstr>Dot products - two matrices</vt:lpstr>
      <vt:lpstr>Dot products - not commutative</vt:lpstr>
      <vt:lpstr>Dot products - not commutative</vt:lpstr>
      <vt:lpstr>Revising matrix operations</vt:lpstr>
      <vt:lpstr>Revising matrix operations</vt:lpstr>
      <vt:lpstr>Revising matrix operations</vt:lpstr>
      <vt:lpstr>Try it for yourself</vt:lpstr>
      <vt:lpstr>In review</vt:lpstr>
      <vt:lpstr>Next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13: Introduction to machine learning</dc:title>
  <cp:lastModifiedBy>Richard Ball</cp:lastModifiedBy>
  <cp:revision>23</cp:revision>
  <dcterms:modified xsi:type="dcterms:W3CDTF">2024-02-14T07:36:05Z</dcterms:modified>
</cp:coreProperties>
</file>